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85"/>
  </p:notesMasterIdLst>
  <p:sldIdLst>
    <p:sldId id="257" r:id="rId2"/>
    <p:sldId id="258" r:id="rId3"/>
    <p:sldId id="451" r:id="rId4"/>
    <p:sldId id="460" r:id="rId5"/>
    <p:sldId id="259" r:id="rId6"/>
    <p:sldId id="461" r:id="rId7"/>
    <p:sldId id="527" r:id="rId8"/>
    <p:sldId id="463" r:id="rId9"/>
    <p:sldId id="464" r:id="rId10"/>
    <p:sldId id="465" r:id="rId11"/>
    <p:sldId id="521" r:id="rId12"/>
    <p:sldId id="467" r:id="rId13"/>
    <p:sldId id="522" r:id="rId14"/>
    <p:sldId id="468" r:id="rId15"/>
    <p:sldId id="469" r:id="rId16"/>
    <p:sldId id="470" r:id="rId17"/>
    <p:sldId id="471" r:id="rId18"/>
    <p:sldId id="472" r:id="rId19"/>
    <p:sldId id="474" r:id="rId20"/>
    <p:sldId id="475" r:id="rId21"/>
    <p:sldId id="476" r:id="rId22"/>
    <p:sldId id="477" r:id="rId23"/>
    <p:sldId id="478" r:id="rId24"/>
    <p:sldId id="479" r:id="rId25"/>
    <p:sldId id="480" r:id="rId26"/>
    <p:sldId id="543" r:id="rId27"/>
    <p:sldId id="523" r:id="rId28"/>
    <p:sldId id="482" r:id="rId29"/>
    <p:sldId id="483" r:id="rId30"/>
    <p:sldId id="484" r:id="rId31"/>
    <p:sldId id="485" r:id="rId32"/>
    <p:sldId id="486" r:id="rId33"/>
    <p:sldId id="487" r:id="rId34"/>
    <p:sldId id="544" r:id="rId35"/>
    <p:sldId id="524" r:id="rId36"/>
    <p:sldId id="489" r:id="rId37"/>
    <p:sldId id="490" r:id="rId38"/>
    <p:sldId id="491" r:id="rId39"/>
    <p:sldId id="545" r:id="rId40"/>
    <p:sldId id="525" r:id="rId41"/>
    <p:sldId id="492" r:id="rId42"/>
    <p:sldId id="493" r:id="rId43"/>
    <p:sldId id="495" r:id="rId44"/>
    <p:sldId id="496" r:id="rId45"/>
    <p:sldId id="498" r:id="rId46"/>
    <p:sldId id="497" r:id="rId47"/>
    <p:sldId id="546" r:id="rId48"/>
    <p:sldId id="526" r:id="rId49"/>
    <p:sldId id="500" r:id="rId50"/>
    <p:sldId id="501" r:id="rId51"/>
    <p:sldId id="528" r:id="rId52"/>
    <p:sldId id="503" r:id="rId53"/>
    <p:sldId id="504" r:id="rId54"/>
    <p:sldId id="505" r:id="rId55"/>
    <p:sldId id="506" r:id="rId56"/>
    <p:sldId id="507" r:id="rId57"/>
    <p:sldId id="508" r:id="rId58"/>
    <p:sldId id="509" r:id="rId59"/>
    <p:sldId id="547" r:id="rId60"/>
    <p:sldId id="529" r:id="rId61"/>
    <p:sldId id="511" r:id="rId62"/>
    <p:sldId id="512" r:id="rId63"/>
    <p:sldId id="513" r:id="rId64"/>
    <p:sldId id="514" r:id="rId65"/>
    <p:sldId id="515" r:id="rId66"/>
    <p:sldId id="516" r:id="rId67"/>
    <p:sldId id="517" r:id="rId68"/>
    <p:sldId id="548" r:id="rId69"/>
    <p:sldId id="530" r:id="rId70"/>
    <p:sldId id="519" r:id="rId71"/>
    <p:sldId id="549" r:id="rId72"/>
    <p:sldId id="531" r:id="rId73"/>
    <p:sldId id="532" r:id="rId74"/>
    <p:sldId id="533" r:id="rId75"/>
    <p:sldId id="534" r:id="rId76"/>
    <p:sldId id="535" r:id="rId77"/>
    <p:sldId id="536" r:id="rId78"/>
    <p:sldId id="537" r:id="rId79"/>
    <p:sldId id="538" r:id="rId80"/>
    <p:sldId id="539" r:id="rId81"/>
    <p:sldId id="540" r:id="rId82"/>
    <p:sldId id="541" r:id="rId83"/>
    <p:sldId id="542"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9"/>
    <p:restoredTop sz="90760" autoAdjust="0"/>
  </p:normalViewPr>
  <p:slideViewPr>
    <p:cSldViewPr snapToGrid="0" snapToObjects="1">
      <p:cViewPr varScale="1">
        <p:scale>
          <a:sx n="106" d="100"/>
          <a:sy n="106" d="100"/>
        </p:scale>
        <p:origin x="159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432AE-0DE7-3F49-985A-EC734926D389}" type="doc">
      <dgm:prSet loTypeId="urn:microsoft.com/office/officeart/2005/8/layout/hProcess9" loCatId="" qsTypeId="urn:microsoft.com/office/officeart/2005/8/quickstyle/simple4" qsCatId="simple" csTypeId="urn:microsoft.com/office/officeart/2005/8/colors/accent1_2" csCatId="accent1" phldr="1"/>
      <dgm:spPr/>
    </dgm:pt>
    <dgm:pt modelId="{D6FC04B6-AD8E-C741-99CF-4E883DF5138C}">
      <dgm:prSet phldrT="[Text]" custT="1"/>
      <dgm:spPr/>
      <dgm:t>
        <a:bodyPr/>
        <a:lstStyle/>
        <a:p>
          <a:r>
            <a:rPr lang="en-US" sz="2000" dirty="0" smtClean="0"/>
            <a:t>ELL Video Mingle</a:t>
          </a:r>
          <a:endParaRPr lang="en-US" sz="2000" dirty="0"/>
        </a:p>
      </dgm:t>
    </dgm:pt>
    <dgm:pt modelId="{0EB0722E-C3F5-BF41-946F-BC7A50DD36EB}" type="parTrans" cxnId="{238117FA-14B1-3B46-ABED-D0DC895C7645}">
      <dgm:prSet/>
      <dgm:spPr/>
      <dgm:t>
        <a:bodyPr/>
        <a:lstStyle/>
        <a:p>
          <a:endParaRPr lang="en-US"/>
        </a:p>
      </dgm:t>
    </dgm:pt>
    <dgm:pt modelId="{2530E3A4-C308-A94D-9D14-D9B7CB3AE8E4}" type="sibTrans" cxnId="{238117FA-14B1-3B46-ABED-D0DC895C7645}">
      <dgm:prSet/>
      <dgm:spPr/>
      <dgm:t>
        <a:bodyPr/>
        <a:lstStyle/>
        <a:p>
          <a:endParaRPr lang="en-US"/>
        </a:p>
      </dgm:t>
    </dgm:pt>
    <dgm:pt modelId="{982C5910-142D-024B-8E22-447BF9188DDD}">
      <dgm:prSet phldrT="[Text]" custT="1"/>
      <dgm:spPr/>
      <dgm:t>
        <a:bodyPr/>
        <a:lstStyle/>
        <a:p>
          <a:r>
            <a:rPr lang="en-US" sz="2000" dirty="0" smtClean="0"/>
            <a:t>Sheltered Instruction Strategies</a:t>
          </a:r>
          <a:endParaRPr lang="en-US" sz="2000" dirty="0"/>
        </a:p>
      </dgm:t>
    </dgm:pt>
    <dgm:pt modelId="{D4249735-32A1-FD41-AE20-BA855784C1F9}" type="parTrans" cxnId="{93992714-35B3-6440-890D-D2F6CDCE6791}">
      <dgm:prSet/>
      <dgm:spPr/>
      <dgm:t>
        <a:bodyPr/>
        <a:lstStyle/>
        <a:p>
          <a:endParaRPr lang="en-US"/>
        </a:p>
      </dgm:t>
    </dgm:pt>
    <dgm:pt modelId="{39B24D70-5B38-1742-908E-33B3F3A35489}" type="sibTrans" cxnId="{93992714-35B3-6440-890D-D2F6CDCE6791}">
      <dgm:prSet/>
      <dgm:spPr/>
      <dgm:t>
        <a:bodyPr/>
        <a:lstStyle/>
        <a:p>
          <a:endParaRPr lang="en-US"/>
        </a:p>
      </dgm:t>
    </dgm:pt>
    <dgm:pt modelId="{6EF622E4-5D3D-3F4A-B6B1-80F26143DEBE}">
      <dgm:prSet phldrT="[Text]" custT="1"/>
      <dgm:spPr/>
      <dgm:t>
        <a:bodyPr/>
        <a:lstStyle/>
        <a:p>
          <a:r>
            <a:rPr lang="en-US" sz="2000" dirty="0" smtClean="0"/>
            <a:t>Planning for Success</a:t>
          </a:r>
          <a:endParaRPr lang="en-US" sz="2000" dirty="0"/>
        </a:p>
      </dgm:t>
    </dgm:pt>
    <dgm:pt modelId="{CC3546CD-D2B8-7B47-96B4-F2DB0FA5D643}" type="parTrans" cxnId="{021ACE66-1232-9643-AA4D-E5E2206F4A22}">
      <dgm:prSet/>
      <dgm:spPr/>
      <dgm:t>
        <a:bodyPr/>
        <a:lstStyle/>
        <a:p>
          <a:endParaRPr lang="en-US"/>
        </a:p>
      </dgm:t>
    </dgm:pt>
    <dgm:pt modelId="{BBFDBBC4-8BB0-154F-BE7D-7665B01AAA93}" type="sibTrans" cxnId="{021ACE66-1232-9643-AA4D-E5E2206F4A22}">
      <dgm:prSet/>
      <dgm:spPr/>
      <dgm:t>
        <a:bodyPr/>
        <a:lstStyle/>
        <a:p>
          <a:endParaRPr lang="en-US"/>
        </a:p>
      </dgm:t>
    </dgm:pt>
    <dgm:pt modelId="{EC579F10-4C22-8D45-A4CF-D9DD8C3E5ECF}" type="pres">
      <dgm:prSet presAssocID="{B1E432AE-0DE7-3F49-985A-EC734926D389}" presName="CompostProcess" presStyleCnt="0">
        <dgm:presLayoutVars>
          <dgm:dir/>
          <dgm:resizeHandles val="exact"/>
        </dgm:presLayoutVars>
      </dgm:prSet>
      <dgm:spPr/>
    </dgm:pt>
    <dgm:pt modelId="{3DFD139F-3C8C-274F-80D9-2A3FB4792F48}" type="pres">
      <dgm:prSet presAssocID="{B1E432AE-0DE7-3F49-985A-EC734926D389}" presName="arrow" presStyleLbl="bgShp" presStyleIdx="0" presStyleCnt="1"/>
      <dgm:spPr/>
    </dgm:pt>
    <dgm:pt modelId="{615F0750-76C5-224B-A541-47410107C6B1}" type="pres">
      <dgm:prSet presAssocID="{B1E432AE-0DE7-3F49-985A-EC734926D389}" presName="linearProcess" presStyleCnt="0"/>
      <dgm:spPr/>
    </dgm:pt>
    <dgm:pt modelId="{EF0B61D1-3868-904B-B560-526619594A85}" type="pres">
      <dgm:prSet presAssocID="{D6FC04B6-AD8E-C741-99CF-4E883DF5138C}" presName="textNode" presStyleLbl="node1" presStyleIdx="0" presStyleCnt="3">
        <dgm:presLayoutVars>
          <dgm:bulletEnabled val="1"/>
        </dgm:presLayoutVars>
      </dgm:prSet>
      <dgm:spPr/>
      <dgm:t>
        <a:bodyPr/>
        <a:lstStyle/>
        <a:p>
          <a:endParaRPr lang="en-US"/>
        </a:p>
      </dgm:t>
    </dgm:pt>
    <dgm:pt modelId="{08DC8142-3DB0-3A45-89B8-F3404BB2D31B}" type="pres">
      <dgm:prSet presAssocID="{2530E3A4-C308-A94D-9D14-D9B7CB3AE8E4}" presName="sibTrans" presStyleCnt="0"/>
      <dgm:spPr/>
    </dgm:pt>
    <dgm:pt modelId="{E90D7A83-F295-4D49-A507-DA2D2062DE47}" type="pres">
      <dgm:prSet presAssocID="{982C5910-142D-024B-8E22-447BF9188DDD}" presName="textNode" presStyleLbl="node1" presStyleIdx="1" presStyleCnt="3">
        <dgm:presLayoutVars>
          <dgm:bulletEnabled val="1"/>
        </dgm:presLayoutVars>
      </dgm:prSet>
      <dgm:spPr/>
      <dgm:t>
        <a:bodyPr/>
        <a:lstStyle/>
        <a:p>
          <a:endParaRPr lang="en-US"/>
        </a:p>
      </dgm:t>
    </dgm:pt>
    <dgm:pt modelId="{4478D6C8-2CC8-7541-8286-CE4A7C168C16}" type="pres">
      <dgm:prSet presAssocID="{39B24D70-5B38-1742-908E-33B3F3A35489}" presName="sibTrans" presStyleCnt="0"/>
      <dgm:spPr/>
    </dgm:pt>
    <dgm:pt modelId="{2E9A1309-CBC5-4249-98F5-5A04DE6F0124}" type="pres">
      <dgm:prSet presAssocID="{6EF622E4-5D3D-3F4A-B6B1-80F26143DEBE}" presName="textNode" presStyleLbl="node1" presStyleIdx="2" presStyleCnt="3">
        <dgm:presLayoutVars>
          <dgm:bulletEnabled val="1"/>
        </dgm:presLayoutVars>
      </dgm:prSet>
      <dgm:spPr/>
      <dgm:t>
        <a:bodyPr/>
        <a:lstStyle/>
        <a:p>
          <a:endParaRPr lang="en-US"/>
        </a:p>
      </dgm:t>
    </dgm:pt>
  </dgm:ptLst>
  <dgm:cxnLst>
    <dgm:cxn modelId="{238117FA-14B1-3B46-ABED-D0DC895C7645}" srcId="{B1E432AE-0DE7-3F49-985A-EC734926D389}" destId="{D6FC04B6-AD8E-C741-99CF-4E883DF5138C}" srcOrd="0" destOrd="0" parTransId="{0EB0722E-C3F5-BF41-946F-BC7A50DD36EB}" sibTransId="{2530E3A4-C308-A94D-9D14-D9B7CB3AE8E4}"/>
    <dgm:cxn modelId="{93992714-35B3-6440-890D-D2F6CDCE6791}" srcId="{B1E432AE-0DE7-3F49-985A-EC734926D389}" destId="{982C5910-142D-024B-8E22-447BF9188DDD}" srcOrd="1" destOrd="0" parTransId="{D4249735-32A1-FD41-AE20-BA855784C1F9}" sibTransId="{39B24D70-5B38-1742-908E-33B3F3A35489}"/>
    <dgm:cxn modelId="{451ADF1C-636F-A945-832F-AABE49E5B8CA}" type="presOf" srcId="{6EF622E4-5D3D-3F4A-B6B1-80F26143DEBE}" destId="{2E9A1309-CBC5-4249-98F5-5A04DE6F0124}" srcOrd="0" destOrd="0" presId="urn:microsoft.com/office/officeart/2005/8/layout/hProcess9"/>
    <dgm:cxn modelId="{9835E04E-F56F-454F-ABA7-BF38FB3686C1}" type="presOf" srcId="{D6FC04B6-AD8E-C741-99CF-4E883DF5138C}" destId="{EF0B61D1-3868-904B-B560-526619594A85}" srcOrd="0" destOrd="0" presId="urn:microsoft.com/office/officeart/2005/8/layout/hProcess9"/>
    <dgm:cxn modelId="{ED689936-AFF3-9F48-B362-412F2F587619}" type="presOf" srcId="{982C5910-142D-024B-8E22-447BF9188DDD}" destId="{E90D7A83-F295-4D49-A507-DA2D2062DE47}" srcOrd="0" destOrd="0" presId="urn:microsoft.com/office/officeart/2005/8/layout/hProcess9"/>
    <dgm:cxn modelId="{52AD8A6E-E4D8-5049-AFCA-8535409B3E05}" type="presOf" srcId="{B1E432AE-0DE7-3F49-985A-EC734926D389}" destId="{EC579F10-4C22-8D45-A4CF-D9DD8C3E5ECF}" srcOrd="0" destOrd="0" presId="urn:microsoft.com/office/officeart/2005/8/layout/hProcess9"/>
    <dgm:cxn modelId="{021ACE66-1232-9643-AA4D-E5E2206F4A22}" srcId="{B1E432AE-0DE7-3F49-985A-EC734926D389}" destId="{6EF622E4-5D3D-3F4A-B6B1-80F26143DEBE}" srcOrd="2" destOrd="0" parTransId="{CC3546CD-D2B8-7B47-96B4-F2DB0FA5D643}" sibTransId="{BBFDBBC4-8BB0-154F-BE7D-7665B01AAA93}"/>
    <dgm:cxn modelId="{5667168E-B236-244F-9468-22D3D4951DE2}" type="presParOf" srcId="{EC579F10-4C22-8D45-A4CF-D9DD8C3E5ECF}" destId="{3DFD139F-3C8C-274F-80D9-2A3FB4792F48}" srcOrd="0" destOrd="0" presId="urn:microsoft.com/office/officeart/2005/8/layout/hProcess9"/>
    <dgm:cxn modelId="{AD3A6089-AB93-7545-A566-6BAEDA2F71D4}" type="presParOf" srcId="{EC579F10-4C22-8D45-A4CF-D9DD8C3E5ECF}" destId="{615F0750-76C5-224B-A541-47410107C6B1}" srcOrd="1" destOrd="0" presId="urn:microsoft.com/office/officeart/2005/8/layout/hProcess9"/>
    <dgm:cxn modelId="{6BBBE9B9-EF38-1B4B-8FC0-660AE72BF1D0}" type="presParOf" srcId="{615F0750-76C5-224B-A541-47410107C6B1}" destId="{EF0B61D1-3868-904B-B560-526619594A85}" srcOrd="0" destOrd="0" presId="urn:microsoft.com/office/officeart/2005/8/layout/hProcess9"/>
    <dgm:cxn modelId="{E2DB34B7-6999-514B-993A-22811B0D8AB7}" type="presParOf" srcId="{615F0750-76C5-224B-A541-47410107C6B1}" destId="{08DC8142-3DB0-3A45-89B8-F3404BB2D31B}" srcOrd="1" destOrd="0" presId="urn:microsoft.com/office/officeart/2005/8/layout/hProcess9"/>
    <dgm:cxn modelId="{4FAFF312-8FC8-DF4E-AB18-A14F9BB6707E}" type="presParOf" srcId="{615F0750-76C5-224B-A541-47410107C6B1}" destId="{E90D7A83-F295-4D49-A507-DA2D2062DE47}" srcOrd="2" destOrd="0" presId="urn:microsoft.com/office/officeart/2005/8/layout/hProcess9"/>
    <dgm:cxn modelId="{296EF4FA-CF64-9144-AE33-4CDD4FFF35FD}" type="presParOf" srcId="{615F0750-76C5-224B-A541-47410107C6B1}" destId="{4478D6C8-2CC8-7541-8286-CE4A7C168C16}" srcOrd="3" destOrd="0" presId="urn:microsoft.com/office/officeart/2005/8/layout/hProcess9"/>
    <dgm:cxn modelId="{D0936BA3-36D1-B145-86E8-7E30F36CAA6F}" type="presParOf" srcId="{615F0750-76C5-224B-A541-47410107C6B1}" destId="{2E9A1309-CBC5-4249-98F5-5A04DE6F012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1"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custT="1"/>
      <dgm:spPr/>
      <dgm:t>
        <a:bodyPr/>
        <a:lstStyle/>
        <a:p>
          <a:pPr algn="r"/>
          <a:r>
            <a:rPr lang="en-US" sz="2000" b="1" dirty="0" smtClean="0"/>
            <a:t>Written Responses</a:t>
          </a:r>
          <a:endParaRPr lang="en-US" sz="2000" b="1" dirty="0"/>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pPr marL="236538" indent="0"/>
          <a:r>
            <a:rPr lang="en-US" sz="2000" dirty="0" smtClean="0"/>
            <a:t>Hold up paper</a:t>
          </a:r>
          <a:endParaRPr lang="en-US" sz="2000" dirty="0"/>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9198A39B-7233-4E5C-8383-8BE6BAF27A68}">
      <dgm:prSet phldrT="[Text]" custT="1"/>
      <dgm:spPr/>
      <dgm:t>
        <a:bodyPr/>
        <a:lstStyle/>
        <a:p>
          <a:pPr marL="236538" indent="0"/>
          <a:r>
            <a:rPr lang="en-US" sz="2000" dirty="0" smtClean="0"/>
            <a:t>White boards</a:t>
          </a:r>
          <a:endParaRPr lang="en-US" sz="2000" dirty="0"/>
        </a:p>
      </dgm:t>
    </dgm:pt>
    <dgm:pt modelId="{45509A60-8845-4CA4-8C57-F9833175A4AE}" type="parTrans" cxnId="{4C3E7F16-58E8-4759-9D6C-E10E5F7F8615}">
      <dgm:prSet/>
      <dgm:spPr/>
      <dgm:t>
        <a:bodyPr/>
        <a:lstStyle/>
        <a:p>
          <a:endParaRPr lang="en-US"/>
        </a:p>
      </dgm:t>
    </dgm:pt>
    <dgm:pt modelId="{55FD3837-E100-4A41-9273-C28F58732EF1}" type="sibTrans" cxnId="{4C3E7F16-58E8-4759-9D6C-E10E5F7F8615}">
      <dgm:prSet/>
      <dgm:spPr/>
      <dgm:t>
        <a:bodyPr/>
        <a:lstStyle/>
        <a:p>
          <a:endParaRPr lang="en-US"/>
        </a:p>
      </dgm:t>
    </dgm:pt>
    <dgm:pt modelId="{2A892F4C-0BC8-45EE-A7E0-E7E61D8A7068}">
      <dgm:prSet phldrT="[Text]"/>
      <dgm:spPr/>
      <dgm:t>
        <a:bodyPr/>
        <a:lstStyle/>
        <a:p>
          <a:pPr algn="r"/>
          <a:r>
            <a:rPr lang="en-US" b="1" dirty="0" smtClean="0">
              <a:solidFill>
                <a:schemeClr val="tx2">
                  <a:lumMod val="75000"/>
                </a:schemeClr>
              </a:solidFill>
            </a:rPr>
            <a:t>Ready Responses</a:t>
          </a:r>
          <a:endParaRPr lang="en-US" b="1" dirty="0">
            <a:solidFill>
              <a:schemeClr val="tx2">
                <a:lumMod val="75000"/>
              </a:schemeClr>
            </a:solidFill>
          </a:endParaRP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smtClean="0">
              <a:solidFill>
                <a:schemeClr val="tx2">
                  <a:lumMod val="75000"/>
                </a:schemeClr>
              </a:solidFill>
            </a:rPr>
            <a:t>Hands up when ready</a:t>
          </a:r>
          <a:endParaRPr lang="en-US" sz="2000" dirty="0">
            <a:solidFill>
              <a:schemeClr val="tx2">
                <a:lumMod val="75000"/>
              </a:schemeClr>
            </a:solidFill>
          </a:endParaRP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3FADBE49-6F5B-4140-B5CF-7B29882AA056}">
      <dgm:prSet phldrT="[Text]" custT="1"/>
      <dgm:spPr/>
      <dgm:t>
        <a:bodyPr/>
        <a:lstStyle/>
        <a:p>
          <a:pPr marL="236538" indent="0"/>
          <a:r>
            <a:rPr lang="en-US" sz="2000" dirty="0" smtClean="0"/>
            <a:t>Personal Chalkboards</a:t>
          </a:r>
          <a:endParaRPr lang="en-US" sz="2000" dirty="0"/>
        </a:p>
      </dgm:t>
    </dgm:pt>
    <dgm:pt modelId="{6A3AC913-CCCD-4E87-962A-F17E2A2A69EC}" type="parTrans" cxnId="{87784C74-77EC-4E10-AAC9-B7DADB2D2055}">
      <dgm:prSet/>
      <dgm:spPr/>
      <dgm:t>
        <a:bodyPr/>
        <a:lstStyle/>
        <a:p>
          <a:endParaRPr lang="en-US"/>
        </a:p>
      </dgm:t>
    </dgm:pt>
    <dgm:pt modelId="{232CDD90-39F2-462B-992A-C0BA2CBFD81A}" type="sibTrans" cxnId="{87784C74-77EC-4E10-AAC9-B7DADB2D2055}">
      <dgm:prSet/>
      <dgm:spPr/>
      <dgm:t>
        <a:bodyPr/>
        <a:lstStyle/>
        <a:p>
          <a:endParaRPr lang="en-US"/>
        </a:p>
      </dgm:t>
    </dgm:pt>
    <dgm:pt modelId="{51BC0EF0-5C2A-4364-AD1A-24BA4C6324B5}">
      <dgm:prSet phldrT="[Text]" custT="1"/>
      <dgm:spPr/>
      <dgm:t>
        <a:bodyPr/>
        <a:lstStyle/>
        <a:p>
          <a:pPr marL="236538" indent="0"/>
          <a:r>
            <a:rPr lang="en-US" sz="2000" dirty="0" smtClean="0"/>
            <a:t>Answers on cards</a:t>
          </a:r>
          <a:endParaRPr lang="en-US" sz="2000" dirty="0"/>
        </a:p>
      </dgm:t>
    </dgm:pt>
    <dgm:pt modelId="{9FA65323-1C35-462B-B480-C4B039DC0648}" type="parTrans" cxnId="{03F0FEAF-199A-47F4-B375-6D4618476B35}">
      <dgm:prSet/>
      <dgm:spPr/>
      <dgm:t>
        <a:bodyPr/>
        <a:lstStyle/>
        <a:p>
          <a:endParaRPr lang="en-US"/>
        </a:p>
      </dgm:t>
    </dgm:pt>
    <dgm:pt modelId="{457EBAE0-1A72-462D-8E67-BE0EC6B0F7E2}" type="sibTrans" cxnId="{03F0FEAF-199A-47F4-B375-6D4618476B35}">
      <dgm:prSet/>
      <dgm:spPr/>
      <dgm:t>
        <a:bodyPr/>
        <a:lstStyle/>
        <a:p>
          <a:endParaRPr lang="en-US"/>
        </a:p>
      </dgm:t>
    </dgm:pt>
    <dgm:pt modelId="{834312B0-D96E-4EC1-8F63-97822C491171}">
      <dgm:prSet phldrT="[Text]" custT="1"/>
      <dgm:spPr/>
      <dgm:t>
        <a:bodyPr/>
        <a:lstStyle/>
        <a:p>
          <a:r>
            <a:rPr lang="en-US" sz="2000" dirty="0" smtClean="0">
              <a:solidFill>
                <a:schemeClr val="tx2">
                  <a:lumMod val="75000"/>
                </a:schemeClr>
              </a:solidFill>
            </a:rPr>
            <a:t>Thinker’s chin</a:t>
          </a:r>
          <a:endParaRPr lang="en-US" sz="2000" dirty="0">
            <a:solidFill>
              <a:schemeClr val="tx2">
                <a:lumMod val="75000"/>
              </a:schemeClr>
            </a:solidFill>
          </a:endParaRPr>
        </a:p>
      </dgm:t>
    </dgm:pt>
    <dgm:pt modelId="{701EFB13-BC34-4A74-9522-5F9B9539FC97}" type="parTrans" cxnId="{A27C11DC-CDAF-47C3-9E90-8E5ED838FC5C}">
      <dgm:prSet/>
      <dgm:spPr/>
      <dgm:t>
        <a:bodyPr/>
        <a:lstStyle/>
        <a:p>
          <a:endParaRPr lang="en-US"/>
        </a:p>
      </dgm:t>
    </dgm:pt>
    <dgm:pt modelId="{59A0B6A6-1880-4F34-9FCD-8CF4258FBA53}" type="sibTrans" cxnId="{A27C11DC-CDAF-47C3-9E90-8E5ED838FC5C}">
      <dgm:prSet/>
      <dgm:spPr/>
      <dgm:t>
        <a:bodyPr/>
        <a:lstStyle/>
        <a:p>
          <a:endParaRPr lang="en-US"/>
        </a:p>
      </dgm:t>
    </dgm:pt>
    <dgm:pt modelId="{67A7695B-4B72-4E74-8E75-EEC5E5D45152}">
      <dgm:prSet phldrT="[Text]" custT="1"/>
      <dgm:spPr/>
      <dgm:t>
        <a:bodyPr/>
        <a:lstStyle/>
        <a:p>
          <a:r>
            <a:rPr lang="en-US" sz="2000" dirty="0" smtClean="0">
              <a:solidFill>
                <a:schemeClr val="tx2">
                  <a:lumMod val="75000"/>
                </a:schemeClr>
              </a:solidFill>
            </a:rPr>
            <a:t>Stand up when ready</a:t>
          </a:r>
          <a:endParaRPr lang="en-US" sz="2000" dirty="0">
            <a:solidFill>
              <a:schemeClr val="tx2">
                <a:lumMod val="75000"/>
              </a:schemeClr>
            </a:solidFill>
          </a:endParaRPr>
        </a:p>
      </dgm:t>
    </dgm:pt>
    <dgm:pt modelId="{45539E03-735D-4437-92C9-4213C730DDF7}" type="parTrans" cxnId="{E94B0600-C6A1-475B-847B-CA5FC6F7C891}">
      <dgm:prSet/>
      <dgm:spPr/>
      <dgm:t>
        <a:bodyPr/>
        <a:lstStyle/>
        <a:p>
          <a:endParaRPr lang="en-US"/>
        </a:p>
      </dgm:t>
    </dgm:pt>
    <dgm:pt modelId="{C2C6FC70-FAB7-449E-AC19-A7AEC0E4F410}" type="sibTrans" cxnId="{E94B0600-C6A1-475B-847B-CA5FC6F7C891}">
      <dgm:prSet/>
      <dgm:spPr/>
      <dgm:t>
        <a:bodyPr/>
        <a:lstStyle/>
        <a:p>
          <a:endParaRPr lang="en-US"/>
        </a:p>
      </dgm:t>
    </dgm:pt>
    <dgm:pt modelId="{D53401C8-330B-4D8F-8873-A97EC5406E4E}">
      <dgm:prSet phldrT="[Text]" custT="1"/>
      <dgm:spPr/>
      <dgm:t>
        <a:bodyPr/>
        <a:lstStyle/>
        <a:p>
          <a:r>
            <a:rPr lang="en-US" sz="2000" dirty="0" smtClean="0">
              <a:solidFill>
                <a:schemeClr val="tx2">
                  <a:lumMod val="75000"/>
                </a:schemeClr>
              </a:solidFill>
            </a:rPr>
            <a:t>Put your pen on your paper when ready</a:t>
          </a:r>
          <a:endParaRPr lang="en-US" sz="2000" dirty="0">
            <a:solidFill>
              <a:schemeClr val="tx2">
                <a:lumMod val="75000"/>
              </a:schemeClr>
            </a:solidFill>
          </a:endParaRPr>
        </a:p>
      </dgm:t>
    </dgm:pt>
    <dgm:pt modelId="{77408E5B-97DF-42F1-B0C2-2B865AABC0C5}" type="parTrans" cxnId="{B87079C9-D74F-47FA-A6D6-CCF317FE50C5}">
      <dgm:prSet/>
      <dgm:spPr/>
      <dgm:t>
        <a:bodyPr/>
        <a:lstStyle/>
        <a:p>
          <a:endParaRPr lang="en-US"/>
        </a:p>
      </dgm:t>
    </dgm:pt>
    <dgm:pt modelId="{EBA7709D-F8B6-4804-A8FA-602E0CB893AA}" type="sibTrans" cxnId="{B87079C9-D74F-47FA-A6D6-CCF317FE50C5}">
      <dgm:prSet/>
      <dgm:spPr/>
      <dgm:t>
        <a:bodyPr/>
        <a:lstStyle/>
        <a:p>
          <a:endParaRPr lang="en-US"/>
        </a:p>
      </dgm:t>
    </dgm:pt>
    <dgm:pt modelId="{D0DF734F-AA7C-4E60-B887-3F4A8A93DB8A}">
      <dgm:prSet phldrT="[Text]" custT="1"/>
      <dgm:spPr/>
      <dgm:t>
        <a:bodyPr/>
        <a:lstStyle/>
        <a:p>
          <a:r>
            <a:rPr lang="en-US" sz="2000" dirty="0" smtClean="0">
              <a:solidFill>
                <a:schemeClr val="tx2">
                  <a:lumMod val="75000"/>
                </a:schemeClr>
              </a:solidFill>
            </a:rPr>
            <a:t>All eyes on teacher</a:t>
          </a:r>
          <a:endParaRPr lang="en-US" sz="2000" dirty="0">
            <a:solidFill>
              <a:schemeClr val="tx2">
                <a:lumMod val="75000"/>
              </a:schemeClr>
            </a:solidFill>
          </a:endParaRPr>
        </a:p>
      </dgm:t>
    </dgm:pt>
    <dgm:pt modelId="{035B3CC8-E847-4B76-8337-A9414933DD1C}" type="parTrans" cxnId="{AAC847DE-0698-4606-8F52-3A789A98E324}">
      <dgm:prSet/>
      <dgm:spPr/>
      <dgm:t>
        <a:bodyPr/>
        <a:lstStyle/>
        <a:p>
          <a:endParaRPr lang="en-US"/>
        </a:p>
      </dgm:t>
    </dgm:pt>
    <dgm:pt modelId="{06E6BEB6-EBC7-49B4-A186-E2E54BC4E6C6}" type="sibTrans" cxnId="{AAC847DE-0698-4606-8F52-3A789A98E324}">
      <dgm:prSet/>
      <dgm:spPr/>
      <dgm:t>
        <a:bodyPr/>
        <a:lstStyle/>
        <a:p>
          <a:endParaRPr lang="en-US"/>
        </a:p>
      </dgm:t>
    </dgm:pt>
    <dgm:pt modelId="{058BE289-CC09-436A-9614-B76BC2CE2EFF}" type="pres">
      <dgm:prSet presAssocID="{7F93F6A7-96D5-46C6-9396-E2A969168399}" presName="Name0" presStyleCnt="0">
        <dgm:presLayoutVars>
          <dgm:dir/>
          <dgm:animLvl val="lvl"/>
          <dgm:resizeHandles val="exact"/>
        </dgm:presLayoutVars>
      </dgm:prSet>
      <dgm:spPr/>
      <dgm:t>
        <a:bodyPr/>
        <a:lstStyle/>
        <a:p>
          <a:endParaRPr lang="en-US"/>
        </a:p>
      </dgm:t>
    </dgm:pt>
    <dgm:pt modelId="{1408AAEA-3FFA-4C41-8B4E-3F841D585770}" type="pres">
      <dgm:prSet presAssocID="{8934A037-11EC-4A12-9703-A5CEA0B83634}" presName="compositeNode" presStyleCnt="0">
        <dgm:presLayoutVars>
          <dgm:bulletEnabled val="1"/>
        </dgm:presLayoutVars>
      </dgm:prSet>
      <dgm:spPr/>
      <dgm:t>
        <a:bodyPr/>
        <a:lstStyle/>
        <a:p>
          <a:endParaRPr lang="en-US"/>
        </a:p>
      </dgm:t>
    </dgm:pt>
    <dgm:pt modelId="{BDECC924-D557-4FC8-B3E8-D6A72D5C7695}" type="pres">
      <dgm:prSet presAssocID="{8934A037-11EC-4A12-9703-A5CEA0B83634}" presName="bgRect" presStyleLbl="node1" presStyleIdx="0" presStyleCnt="2"/>
      <dgm:spPr/>
      <dgm:t>
        <a:bodyPr/>
        <a:lstStyle/>
        <a:p>
          <a:endParaRPr lang="en-US"/>
        </a:p>
      </dgm:t>
    </dgm:pt>
    <dgm:pt modelId="{1E598D68-4094-40B0-8FCD-F274D84ABAB1}" type="pres">
      <dgm:prSet presAssocID="{8934A037-11EC-4A12-9703-A5CEA0B83634}" presName="parentNode" presStyleLbl="node1" presStyleIdx="0" presStyleCnt="2">
        <dgm:presLayoutVars>
          <dgm:chMax val="0"/>
          <dgm:bulletEnabled val="1"/>
        </dgm:presLayoutVars>
      </dgm:prSet>
      <dgm:spPr/>
      <dgm:t>
        <a:bodyPr/>
        <a:lstStyle/>
        <a:p>
          <a:endParaRPr lang="en-US"/>
        </a:p>
      </dgm:t>
    </dgm:pt>
    <dgm:pt modelId="{5A98CF95-6EE1-47B2-BDF3-55C59F3227BD}" type="pres">
      <dgm:prSet presAssocID="{8934A037-11EC-4A12-9703-A5CEA0B83634}" presName="childNode" presStyleLbl="node1" presStyleIdx="0" presStyleCnt="2">
        <dgm:presLayoutVars>
          <dgm:bulletEnabled val="1"/>
        </dgm:presLayoutVars>
      </dgm:prSet>
      <dgm:spPr/>
      <dgm:t>
        <a:bodyPr/>
        <a:lstStyle/>
        <a:p>
          <a:endParaRPr lang="en-US"/>
        </a:p>
      </dgm:t>
    </dgm:pt>
    <dgm:pt modelId="{44AE08D1-A337-4135-A361-013EE857EF68}" type="pres">
      <dgm:prSet presAssocID="{AFF88B31-A276-4537-977C-AAEB7E72AABF}" presName="hSp" presStyleCnt="0"/>
      <dgm:spPr/>
      <dgm:t>
        <a:bodyPr/>
        <a:lstStyle/>
        <a:p>
          <a:endParaRPr lang="en-US"/>
        </a:p>
      </dgm:t>
    </dgm:pt>
    <dgm:pt modelId="{4055EEAC-B8F1-494F-B994-8D9B2ADE254F}" type="pres">
      <dgm:prSet presAssocID="{AFF88B31-A276-4537-977C-AAEB7E72AABF}" presName="vProcSp" presStyleCnt="0"/>
      <dgm:spPr/>
      <dgm:t>
        <a:bodyPr/>
        <a:lstStyle/>
        <a:p>
          <a:endParaRPr lang="en-US"/>
        </a:p>
      </dgm:t>
    </dgm:pt>
    <dgm:pt modelId="{9062A97D-9381-4220-AB81-AB8C0697B80D}" type="pres">
      <dgm:prSet presAssocID="{AFF88B31-A276-4537-977C-AAEB7E72AABF}" presName="vSp1" presStyleCnt="0"/>
      <dgm:spPr/>
      <dgm:t>
        <a:bodyPr/>
        <a:lstStyle/>
        <a:p>
          <a:endParaRPr lang="en-US"/>
        </a:p>
      </dgm:t>
    </dgm:pt>
    <dgm:pt modelId="{40EB269D-6A71-4912-A09E-255A8ED7D3FD}" type="pres">
      <dgm:prSet presAssocID="{AFF88B31-A276-4537-977C-AAEB7E72AABF}" presName="simulatedConn" presStyleLbl="solidFgAcc1" presStyleIdx="0" presStyleCnt="1" custLinFactNeighborY="87067"/>
      <dgm:spPr/>
      <dgm:t>
        <a:bodyPr/>
        <a:lstStyle/>
        <a:p>
          <a:endParaRPr lang="en-US"/>
        </a:p>
      </dgm:t>
    </dgm:pt>
    <dgm:pt modelId="{B79584CB-AA7C-448E-9724-5F258FB76355}" type="pres">
      <dgm:prSet presAssocID="{AFF88B31-A276-4537-977C-AAEB7E72AABF}" presName="vSp2" presStyleCnt="0"/>
      <dgm:spPr/>
      <dgm:t>
        <a:bodyPr/>
        <a:lstStyle/>
        <a:p>
          <a:endParaRPr lang="en-US"/>
        </a:p>
      </dgm:t>
    </dgm:pt>
    <dgm:pt modelId="{ADCD2588-AF14-4A0D-BFDC-205AF68B7DAF}" type="pres">
      <dgm:prSet presAssocID="{AFF88B31-A276-4537-977C-AAEB7E72AABF}" presName="sibTrans" presStyleCnt="0"/>
      <dgm:spPr/>
      <dgm:t>
        <a:bodyPr/>
        <a:lstStyle/>
        <a:p>
          <a:endParaRPr lang="en-US"/>
        </a:p>
      </dgm:t>
    </dgm:pt>
    <dgm:pt modelId="{128B8F4D-7C57-4689-A29F-CA271118AB5A}" type="pres">
      <dgm:prSet presAssocID="{2A892F4C-0BC8-45EE-A7E0-E7E61D8A7068}" presName="compositeNode" presStyleCnt="0">
        <dgm:presLayoutVars>
          <dgm:bulletEnabled val="1"/>
        </dgm:presLayoutVars>
      </dgm:prSet>
      <dgm:spPr/>
      <dgm:t>
        <a:bodyPr/>
        <a:lstStyle/>
        <a:p>
          <a:endParaRPr lang="en-US"/>
        </a:p>
      </dgm:t>
    </dgm:pt>
    <dgm:pt modelId="{709DD0E3-F596-4445-8B7A-4A9D1BAD40D1}" type="pres">
      <dgm:prSet presAssocID="{2A892F4C-0BC8-45EE-A7E0-E7E61D8A7068}" presName="bgRect" presStyleLbl="node1" presStyleIdx="1" presStyleCnt="2"/>
      <dgm:spPr/>
      <dgm:t>
        <a:bodyPr/>
        <a:lstStyle/>
        <a:p>
          <a:endParaRPr lang="en-US"/>
        </a:p>
      </dgm:t>
    </dgm:pt>
    <dgm:pt modelId="{55B68F6D-48B1-4DA7-8D5C-C2D30696F1D9}" type="pres">
      <dgm:prSet presAssocID="{2A892F4C-0BC8-45EE-A7E0-E7E61D8A7068}" presName="parentNode" presStyleLbl="node1" presStyleIdx="1" presStyleCnt="2">
        <dgm:presLayoutVars>
          <dgm:chMax val="0"/>
          <dgm:bulletEnabled val="1"/>
        </dgm:presLayoutVars>
      </dgm:prSet>
      <dgm:spPr/>
      <dgm:t>
        <a:bodyPr/>
        <a:lstStyle/>
        <a:p>
          <a:endParaRPr lang="en-US"/>
        </a:p>
      </dgm:t>
    </dgm:pt>
    <dgm:pt modelId="{553EC969-2029-404B-BAD2-C01DD96B9DEA}" type="pres">
      <dgm:prSet presAssocID="{2A892F4C-0BC8-45EE-A7E0-E7E61D8A7068}" presName="childNode" presStyleLbl="node1" presStyleIdx="1" presStyleCnt="2">
        <dgm:presLayoutVars>
          <dgm:bulletEnabled val="1"/>
        </dgm:presLayoutVars>
      </dgm:prSet>
      <dgm:spPr/>
      <dgm:t>
        <a:bodyPr/>
        <a:lstStyle/>
        <a:p>
          <a:endParaRPr lang="en-US"/>
        </a:p>
      </dgm:t>
    </dgm:pt>
  </dgm:ptLst>
  <dgm:cxnLst>
    <dgm:cxn modelId="{03F0FEAF-199A-47F4-B375-6D4618476B35}" srcId="{8934A037-11EC-4A12-9703-A5CEA0B83634}" destId="{51BC0EF0-5C2A-4364-AD1A-24BA4C6324B5}" srcOrd="3" destOrd="0" parTransId="{9FA65323-1C35-462B-B480-C4B039DC0648}" sibTransId="{457EBAE0-1A72-462D-8E67-BE0EC6B0F7E2}"/>
    <dgm:cxn modelId="{EB7E8BF0-F682-4910-BB20-6FB779A2C9BB}" srcId="{7F93F6A7-96D5-46C6-9396-E2A969168399}" destId="{2A892F4C-0BC8-45EE-A7E0-E7E61D8A7068}" srcOrd="1" destOrd="0" parTransId="{A14A1B16-651A-44EA-B911-5DDB15456A82}" sibTransId="{6D25B517-1B4B-402C-9534-392DCD87D5FD}"/>
    <dgm:cxn modelId="{B072A453-5FF9-5E47-97E5-8B17F6B4DD52}" type="presOf" srcId="{3FADBE49-6F5B-4140-B5CF-7B29882AA056}" destId="{5A98CF95-6EE1-47B2-BDF3-55C59F3227BD}" srcOrd="0" destOrd="2" presId="urn:microsoft.com/office/officeart/2005/8/layout/hProcess7#1"/>
    <dgm:cxn modelId="{87784C74-77EC-4E10-AAC9-B7DADB2D2055}" srcId="{8934A037-11EC-4A12-9703-A5CEA0B83634}" destId="{3FADBE49-6F5B-4140-B5CF-7B29882AA056}" srcOrd="2" destOrd="0" parTransId="{6A3AC913-CCCD-4E87-962A-F17E2A2A69EC}" sibTransId="{232CDD90-39F2-462B-992A-C0BA2CBFD81A}"/>
    <dgm:cxn modelId="{E3FF9B7F-82BE-0548-9466-A6D2D4313AE5}" type="presOf" srcId="{2A892F4C-0BC8-45EE-A7E0-E7E61D8A7068}" destId="{709DD0E3-F596-4445-8B7A-4A9D1BAD40D1}" srcOrd="0" destOrd="0" presId="urn:microsoft.com/office/officeart/2005/8/layout/hProcess7#1"/>
    <dgm:cxn modelId="{4C3E7F16-58E8-4759-9D6C-E10E5F7F8615}" srcId="{8934A037-11EC-4A12-9703-A5CEA0B83634}" destId="{9198A39B-7233-4E5C-8383-8BE6BAF27A68}" srcOrd="1" destOrd="0" parTransId="{45509A60-8845-4CA4-8C57-F9833175A4AE}" sibTransId="{55FD3837-E100-4A41-9273-C28F58732EF1}"/>
    <dgm:cxn modelId="{B87079C9-D74F-47FA-A6D6-CCF317FE50C5}" srcId="{2A892F4C-0BC8-45EE-A7E0-E7E61D8A7068}" destId="{D53401C8-330B-4D8F-8873-A97EC5406E4E}" srcOrd="3" destOrd="0" parTransId="{77408E5B-97DF-42F1-B0C2-2B865AABC0C5}" sibTransId="{EBA7709D-F8B6-4804-A8FA-602E0CB893AA}"/>
    <dgm:cxn modelId="{B179A69F-1DB8-8F4B-BE1B-F9BF17C0F873}" type="presOf" srcId="{67A7695B-4B72-4E74-8E75-EEC5E5D45152}" destId="{553EC969-2029-404B-BAD2-C01DD96B9DEA}" srcOrd="0" destOrd="2" presId="urn:microsoft.com/office/officeart/2005/8/layout/hProcess7#1"/>
    <dgm:cxn modelId="{188FBA05-41B9-42F8-8D4B-3A3E680793C5}" srcId="{2A892F4C-0BC8-45EE-A7E0-E7E61D8A7068}" destId="{5B71B337-235C-49B8-B4D1-264E153A2005}" srcOrd="0" destOrd="0" parTransId="{3A3FC984-FCA8-4E30-985D-D107E3E71F8B}" sibTransId="{ED39D2D0-CEF2-4619-B708-40101816CB32}"/>
    <dgm:cxn modelId="{CEF63A14-7520-5F46-A48B-99D9E7CBCD52}" type="presOf" srcId="{2A892F4C-0BC8-45EE-A7E0-E7E61D8A7068}" destId="{55B68F6D-48B1-4DA7-8D5C-C2D30696F1D9}" srcOrd="1" destOrd="0" presId="urn:microsoft.com/office/officeart/2005/8/layout/hProcess7#1"/>
    <dgm:cxn modelId="{E94B0600-C6A1-475B-847B-CA5FC6F7C891}" srcId="{2A892F4C-0BC8-45EE-A7E0-E7E61D8A7068}" destId="{67A7695B-4B72-4E74-8E75-EEC5E5D45152}" srcOrd="2" destOrd="0" parTransId="{45539E03-735D-4437-92C9-4213C730DDF7}" sibTransId="{C2C6FC70-FAB7-449E-AC19-A7AEC0E4F410}"/>
    <dgm:cxn modelId="{022FA359-BA66-4D42-ABA8-511D8C8FEB54}" type="presOf" srcId="{8934A037-11EC-4A12-9703-A5CEA0B83634}" destId="{BDECC924-D557-4FC8-B3E8-D6A72D5C7695}" srcOrd="0" destOrd="0" presId="urn:microsoft.com/office/officeart/2005/8/layout/hProcess7#1"/>
    <dgm:cxn modelId="{B74E3373-9729-5A4B-ADEF-D1F1568D3D0A}" type="presOf" srcId="{5B71B337-235C-49B8-B4D1-264E153A2005}" destId="{553EC969-2029-404B-BAD2-C01DD96B9DEA}" srcOrd="0" destOrd="0" presId="urn:microsoft.com/office/officeart/2005/8/layout/hProcess7#1"/>
    <dgm:cxn modelId="{26EB4F6C-0DA7-884C-ABE2-55B03B041280}" type="presOf" srcId="{8A2E02DF-A6F3-49F6-9234-1769A4196DF1}" destId="{5A98CF95-6EE1-47B2-BDF3-55C59F3227BD}" srcOrd="0" destOrd="0" presId="urn:microsoft.com/office/officeart/2005/8/layout/hProcess7#1"/>
    <dgm:cxn modelId="{5FB48D5E-C8FE-F94C-9BEB-A9AF2CB49830}" type="presOf" srcId="{7F93F6A7-96D5-46C6-9396-E2A969168399}" destId="{058BE289-CC09-436A-9614-B76BC2CE2EFF}" srcOrd="0" destOrd="0" presId="urn:microsoft.com/office/officeart/2005/8/layout/hProcess7#1"/>
    <dgm:cxn modelId="{A27C11DC-CDAF-47C3-9E90-8E5ED838FC5C}" srcId="{2A892F4C-0BC8-45EE-A7E0-E7E61D8A7068}" destId="{834312B0-D96E-4EC1-8F63-97822C491171}" srcOrd="1" destOrd="0" parTransId="{701EFB13-BC34-4A74-9522-5F9B9539FC97}" sibTransId="{59A0B6A6-1880-4F34-9FCD-8CF4258FBA53}"/>
    <dgm:cxn modelId="{56480309-3B7E-954D-BA58-96E5A55069AD}" type="presOf" srcId="{834312B0-D96E-4EC1-8F63-97822C491171}" destId="{553EC969-2029-404B-BAD2-C01DD96B9DEA}" srcOrd="0" destOrd="1" presId="urn:microsoft.com/office/officeart/2005/8/layout/hProcess7#1"/>
    <dgm:cxn modelId="{A926B3D7-2A97-6044-9E26-734F8AFA32FB}" type="presOf" srcId="{D53401C8-330B-4D8F-8873-A97EC5406E4E}" destId="{553EC969-2029-404B-BAD2-C01DD96B9DEA}" srcOrd="0" destOrd="3" presId="urn:microsoft.com/office/officeart/2005/8/layout/hProcess7#1"/>
    <dgm:cxn modelId="{5E574160-E203-8041-B3F2-411F4B255908}" type="presOf" srcId="{9198A39B-7233-4E5C-8383-8BE6BAF27A68}" destId="{5A98CF95-6EE1-47B2-BDF3-55C59F3227BD}" srcOrd="0" destOrd="1" presId="urn:microsoft.com/office/officeart/2005/8/layout/hProcess7#1"/>
    <dgm:cxn modelId="{AAC847DE-0698-4606-8F52-3A789A98E324}" srcId="{2A892F4C-0BC8-45EE-A7E0-E7E61D8A7068}" destId="{D0DF734F-AA7C-4E60-B887-3F4A8A93DB8A}" srcOrd="4" destOrd="0" parTransId="{035B3CC8-E847-4B76-8337-A9414933DD1C}" sibTransId="{06E6BEB6-EBC7-49B4-A186-E2E54BC4E6C6}"/>
    <dgm:cxn modelId="{03EB5D50-2C1A-8047-8EA0-4BEE4338B703}" type="presOf" srcId="{51BC0EF0-5C2A-4364-AD1A-24BA4C6324B5}" destId="{5A98CF95-6EE1-47B2-BDF3-55C59F3227BD}" srcOrd="0" destOrd="3" presId="urn:microsoft.com/office/officeart/2005/8/layout/hProcess7#1"/>
    <dgm:cxn modelId="{CE1D3A08-565B-814F-9CB1-5FF507A4A10A}" type="presOf" srcId="{8934A037-11EC-4A12-9703-A5CEA0B83634}" destId="{1E598D68-4094-40B0-8FCD-F274D84ABAB1}" srcOrd="1" destOrd="0" presId="urn:microsoft.com/office/officeart/2005/8/layout/hProcess7#1"/>
    <dgm:cxn modelId="{3CE9B5F8-F72E-4D4B-B3C3-25A57ED5B155}" srcId="{7F93F6A7-96D5-46C6-9396-E2A969168399}" destId="{8934A037-11EC-4A12-9703-A5CEA0B83634}" srcOrd="0" destOrd="0" parTransId="{9BB46EF3-6FB2-47E6-943E-4887AC56A61B}" sibTransId="{AFF88B31-A276-4537-977C-AAEB7E72AABF}"/>
    <dgm:cxn modelId="{5FC81FE8-E4A5-4AD7-A912-BDA8ACB1B515}" srcId="{8934A037-11EC-4A12-9703-A5CEA0B83634}" destId="{8A2E02DF-A6F3-49F6-9234-1769A4196DF1}" srcOrd="0" destOrd="0" parTransId="{40C2E26D-17C5-46D3-A48F-A6A7C0DABE1D}" sibTransId="{10AC7B91-8B49-4AD3-B50A-75C039DC185D}"/>
    <dgm:cxn modelId="{59EBA58E-EFFA-A44D-B323-02D8388ABEFB}" type="presOf" srcId="{D0DF734F-AA7C-4E60-B887-3F4A8A93DB8A}" destId="{553EC969-2029-404B-BAD2-C01DD96B9DEA}" srcOrd="0" destOrd="4" presId="urn:microsoft.com/office/officeart/2005/8/layout/hProcess7#1"/>
    <dgm:cxn modelId="{0AF24C73-C1DF-B54D-94B7-E58861FD1D8F}" type="presParOf" srcId="{058BE289-CC09-436A-9614-B76BC2CE2EFF}" destId="{1408AAEA-3FFA-4C41-8B4E-3F841D585770}" srcOrd="0" destOrd="0" presId="urn:microsoft.com/office/officeart/2005/8/layout/hProcess7#1"/>
    <dgm:cxn modelId="{30EAB9C9-4169-5C48-A098-24278C5727B3}" type="presParOf" srcId="{1408AAEA-3FFA-4C41-8B4E-3F841D585770}" destId="{BDECC924-D557-4FC8-B3E8-D6A72D5C7695}" srcOrd="0" destOrd="0" presId="urn:microsoft.com/office/officeart/2005/8/layout/hProcess7#1"/>
    <dgm:cxn modelId="{86CAAE99-E9DA-454D-A7BC-89D1BDC522FE}" type="presParOf" srcId="{1408AAEA-3FFA-4C41-8B4E-3F841D585770}" destId="{1E598D68-4094-40B0-8FCD-F274D84ABAB1}" srcOrd="1" destOrd="0" presId="urn:microsoft.com/office/officeart/2005/8/layout/hProcess7#1"/>
    <dgm:cxn modelId="{A68D00D6-0DC5-6344-8528-1ED8FFBCEF86}" type="presParOf" srcId="{1408AAEA-3FFA-4C41-8B4E-3F841D585770}" destId="{5A98CF95-6EE1-47B2-BDF3-55C59F3227BD}" srcOrd="2" destOrd="0" presId="urn:microsoft.com/office/officeart/2005/8/layout/hProcess7#1"/>
    <dgm:cxn modelId="{C0C4153C-7CC1-E142-A343-A04C11F979A3}" type="presParOf" srcId="{058BE289-CC09-436A-9614-B76BC2CE2EFF}" destId="{44AE08D1-A337-4135-A361-013EE857EF68}" srcOrd="1" destOrd="0" presId="urn:microsoft.com/office/officeart/2005/8/layout/hProcess7#1"/>
    <dgm:cxn modelId="{F91967C2-7383-0A45-B29F-5769F363E723}" type="presParOf" srcId="{058BE289-CC09-436A-9614-B76BC2CE2EFF}" destId="{4055EEAC-B8F1-494F-B994-8D9B2ADE254F}" srcOrd="2" destOrd="0" presId="urn:microsoft.com/office/officeart/2005/8/layout/hProcess7#1"/>
    <dgm:cxn modelId="{DCABBB18-47E1-7F48-B7B0-08CC87F8B9D9}" type="presParOf" srcId="{4055EEAC-B8F1-494F-B994-8D9B2ADE254F}" destId="{9062A97D-9381-4220-AB81-AB8C0697B80D}" srcOrd="0" destOrd="0" presId="urn:microsoft.com/office/officeart/2005/8/layout/hProcess7#1"/>
    <dgm:cxn modelId="{58E25879-BA4F-A24C-9865-6380A3EFB8E8}" type="presParOf" srcId="{4055EEAC-B8F1-494F-B994-8D9B2ADE254F}" destId="{40EB269D-6A71-4912-A09E-255A8ED7D3FD}" srcOrd="1" destOrd="0" presId="urn:microsoft.com/office/officeart/2005/8/layout/hProcess7#1"/>
    <dgm:cxn modelId="{EE674C0C-F2F2-7B4A-A2C5-45AA2FFAF3FF}" type="presParOf" srcId="{4055EEAC-B8F1-494F-B994-8D9B2ADE254F}" destId="{B79584CB-AA7C-448E-9724-5F258FB76355}" srcOrd="2" destOrd="0" presId="urn:microsoft.com/office/officeart/2005/8/layout/hProcess7#1"/>
    <dgm:cxn modelId="{8B1AF1B1-5A9B-3A4D-9946-5F0AF0A3AAFB}" type="presParOf" srcId="{058BE289-CC09-436A-9614-B76BC2CE2EFF}" destId="{ADCD2588-AF14-4A0D-BFDC-205AF68B7DAF}" srcOrd="3" destOrd="0" presId="urn:microsoft.com/office/officeart/2005/8/layout/hProcess7#1"/>
    <dgm:cxn modelId="{2A22D83A-E6FF-3643-9293-5054C74E6E4D}" type="presParOf" srcId="{058BE289-CC09-436A-9614-B76BC2CE2EFF}" destId="{128B8F4D-7C57-4689-A29F-CA271118AB5A}" srcOrd="4" destOrd="0" presId="urn:microsoft.com/office/officeart/2005/8/layout/hProcess7#1"/>
    <dgm:cxn modelId="{B24201AA-2D7B-E34F-B0F0-87DCE0322875}" type="presParOf" srcId="{128B8F4D-7C57-4689-A29F-CA271118AB5A}" destId="{709DD0E3-F596-4445-8B7A-4A9D1BAD40D1}" srcOrd="0" destOrd="0" presId="urn:microsoft.com/office/officeart/2005/8/layout/hProcess7#1"/>
    <dgm:cxn modelId="{F58A3DEA-431B-1248-93F6-97A2889912B5}" type="presParOf" srcId="{128B8F4D-7C57-4689-A29F-CA271118AB5A}" destId="{55B68F6D-48B1-4DA7-8D5C-C2D30696F1D9}" srcOrd="1" destOrd="0" presId="urn:microsoft.com/office/officeart/2005/8/layout/hProcess7#1"/>
    <dgm:cxn modelId="{C8952BDC-0561-D048-AB52-D923EF31314E}" type="presParOf" srcId="{128B8F4D-7C57-4689-A29F-CA271118AB5A}" destId="{553EC969-2029-404B-BAD2-C01DD96B9DE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2"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dgm:spPr/>
      <dgm:t>
        <a:bodyPr/>
        <a:lstStyle/>
        <a:p>
          <a:pPr algn="r"/>
          <a:r>
            <a:rPr lang="en-US" b="1" dirty="0" smtClean="0"/>
            <a:t>Making Choices</a:t>
          </a:r>
          <a:endParaRPr lang="en-US" b="1" dirty="0"/>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r>
            <a:rPr lang="en-US" sz="2000" dirty="0" smtClean="0"/>
            <a:t>Open hand/closed hand</a:t>
          </a:r>
          <a:endParaRPr lang="en-US" sz="2000" dirty="0"/>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2A892F4C-0BC8-45EE-A7E0-E7E61D8A7068}">
      <dgm:prSet phldrT="[Text]"/>
      <dgm:spPr/>
      <dgm:t>
        <a:bodyPr/>
        <a:lstStyle/>
        <a:p>
          <a:pPr algn="r"/>
          <a:r>
            <a:rPr lang="en-US" b="1" dirty="0" smtClean="0">
              <a:solidFill>
                <a:schemeClr val="tx2">
                  <a:lumMod val="75000"/>
                </a:schemeClr>
              </a:solidFill>
            </a:rPr>
            <a:t>Ranking</a:t>
          </a:r>
          <a:endParaRPr lang="en-US" b="1" dirty="0">
            <a:solidFill>
              <a:schemeClr val="tx2">
                <a:lumMod val="75000"/>
              </a:schemeClr>
            </a:solidFill>
          </a:endParaRP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smtClean="0">
              <a:solidFill>
                <a:schemeClr val="tx2">
                  <a:lumMod val="75000"/>
                </a:schemeClr>
              </a:solidFill>
            </a:rPr>
            <a:t>Rank with your fingers</a:t>
          </a:r>
          <a:endParaRPr lang="en-US" sz="2000" dirty="0">
            <a:solidFill>
              <a:schemeClr val="tx2">
                <a:lumMod val="75000"/>
              </a:schemeClr>
            </a:solidFill>
          </a:endParaRP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84F5B8C6-C444-49F0-B711-F4A54A66B049}">
      <dgm:prSet phldrT="[Text]" custT="1"/>
      <dgm:spPr/>
      <dgm:t>
        <a:bodyPr/>
        <a:lstStyle/>
        <a:p>
          <a:r>
            <a:rPr lang="en-US" sz="2000" dirty="0" smtClean="0"/>
            <a:t>Thumbs/Pens up/down</a:t>
          </a:r>
          <a:endParaRPr lang="en-US" sz="2000" dirty="0"/>
        </a:p>
      </dgm:t>
    </dgm:pt>
    <dgm:pt modelId="{C3DAEF56-C29F-4504-97DF-1DCA30144C10}" type="parTrans" cxnId="{7FA09AE2-4FBE-4E2C-9D56-E84CA3FFA128}">
      <dgm:prSet/>
      <dgm:spPr/>
      <dgm:t>
        <a:bodyPr/>
        <a:lstStyle/>
        <a:p>
          <a:endParaRPr lang="en-US"/>
        </a:p>
      </dgm:t>
    </dgm:pt>
    <dgm:pt modelId="{93A2F9F0-D023-4A2D-A242-8BB0506E8448}" type="sibTrans" cxnId="{7FA09AE2-4FBE-4E2C-9D56-E84CA3FFA128}">
      <dgm:prSet/>
      <dgm:spPr/>
      <dgm:t>
        <a:bodyPr/>
        <a:lstStyle/>
        <a:p>
          <a:endParaRPr lang="en-US"/>
        </a:p>
      </dgm:t>
    </dgm:pt>
    <dgm:pt modelId="{2EE4649E-709B-4A30-918E-04ABC5F50101}">
      <dgm:prSet phldrT="[Text]" custT="1"/>
      <dgm:spPr/>
      <dgm:t>
        <a:bodyPr/>
        <a:lstStyle/>
        <a:p>
          <a:r>
            <a:rPr lang="en-US" sz="2000" dirty="0" smtClean="0"/>
            <a:t>Number wheels</a:t>
          </a:r>
          <a:endParaRPr lang="en-US" sz="2000" dirty="0"/>
        </a:p>
      </dgm:t>
    </dgm:pt>
    <dgm:pt modelId="{1053B25C-CF09-43CF-BC7A-BCF3FC785FA5}" type="parTrans" cxnId="{3AF261CE-24C4-490A-9F0F-A61A964C6FC5}">
      <dgm:prSet/>
      <dgm:spPr/>
      <dgm:t>
        <a:bodyPr/>
        <a:lstStyle/>
        <a:p>
          <a:endParaRPr lang="en-US"/>
        </a:p>
      </dgm:t>
    </dgm:pt>
    <dgm:pt modelId="{38139244-D695-4149-B841-D555339A7F8A}" type="sibTrans" cxnId="{3AF261CE-24C4-490A-9F0F-A61A964C6FC5}">
      <dgm:prSet/>
      <dgm:spPr/>
      <dgm:t>
        <a:bodyPr/>
        <a:lstStyle/>
        <a:p>
          <a:endParaRPr lang="en-US"/>
        </a:p>
      </dgm:t>
    </dgm:pt>
    <dgm:pt modelId="{C7E3139D-9DD7-4078-99AC-2C793527F131}">
      <dgm:prSet phldrT="[Text]" custT="1"/>
      <dgm:spPr/>
      <dgm:t>
        <a:bodyPr/>
        <a:lstStyle/>
        <a:p>
          <a:r>
            <a:rPr lang="en-US" sz="2000" dirty="0" smtClean="0"/>
            <a:t>Green card/red card</a:t>
          </a:r>
          <a:endParaRPr lang="en-US" sz="2000" dirty="0"/>
        </a:p>
      </dgm:t>
    </dgm:pt>
    <dgm:pt modelId="{68BE6754-83B2-46CB-AEC0-3EA7A3352013}" type="parTrans" cxnId="{F1EFABEF-1EE8-479E-ABAC-DD495BFCA039}">
      <dgm:prSet/>
      <dgm:spPr/>
      <dgm:t>
        <a:bodyPr/>
        <a:lstStyle/>
        <a:p>
          <a:endParaRPr lang="en-US"/>
        </a:p>
      </dgm:t>
    </dgm:pt>
    <dgm:pt modelId="{CD28689A-53EA-4F28-B86C-E58CE7592E82}" type="sibTrans" cxnId="{F1EFABEF-1EE8-479E-ABAC-DD495BFCA039}">
      <dgm:prSet/>
      <dgm:spPr/>
      <dgm:t>
        <a:bodyPr/>
        <a:lstStyle/>
        <a:p>
          <a:endParaRPr lang="en-US"/>
        </a:p>
      </dgm:t>
    </dgm:pt>
    <dgm:pt modelId="{BC6AD125-5876-4CE6-8BE5-B675B336398A}">
      <dgm:prSet phldrT="[Text]" custT="1"/>
      <dgm:spPr/>
      <dgm:t>
        <a:bodyPr/>
        <a:lstStyle/>
        <a:p>
          <a:r>
            <a:rPr lang="en-US" sz="2000" dirty="0" smtClean="0"/>
            <a:t>Move to the corner/spot</a:t>
          </a:r>
          <a:endParaRPr lang="en-US" sz="2000" dirty="0"/>
        </a:p>
      </dgm:t>
    </dgm:pt>
    <dgm:pt modelId="{F697A9C9-C856-4254-BEB0-6D5287AF27E0}" type="parTrans" cxnId="{681754AF-3198-4A44-92AB-6DCA059C1786}">
      <dgm:prSet/>
      <dgm:spPr/>
      <dgm:t>
        <a:bodyPr/>
        <a:lstStyle/>
        <a:p>
          <a:endParaRPr lang="en-US"/>
        </a:p>
      </dgm:t>
    </dgm:pt>
    <dgm:pt modelId="{AA3D84A5-68F3-4121-9672-64DC93DBD5FA}" type="sibTrans" cxnId="{681754AF-3198-4A44-92AB-6DCA059C1786}">
      <dgm:prSet/>
      <dgm:spPr/>
      <dgm:t>
        <a:bodyPr/>
        <a:lstStyle/>
        <a:p>
          <a:endParaRPr lang="en-US"/>
        </a:p>
      </dgm:t>
    </dgm:pt>
    <dgm:pt modelId="{0103BAFC-9098-431C-8ABB-4FA1FFFA021E}">
      <dgm:prSet phldrT="[Text]" custT="1"/>
      <dgm:spPr/>
      <dgm:t>
        <a:bodyPr/>
        <a:lstStyle/>
        <a:p>
          <a:r>
            <a:rPr lang="en-US" sz="2000" dirty="0" smtClean="0">
              <a:solidFill>
                <a:schemeClr val="tx2">
                  <a:lumMod val="75000"/>
                </a:schemeClr>
              </a:solidFill>
            </a:rPr>
            <a:t>Rank with your arm</a:t>
          </a:r>
          <a:endParaRPr lang="en-US" sz="2000" dirty="0">
            <a:solidFill>
              <a:schemeClr val="tx2">
                <a:lumMod val="75000"/>
              </a:schemeClr>
            </a:solidFill>
          </a:endParaRPr>
        </a:p>
      </dgm:t>
    </dgm:pt>
    <dgm:pt modelId="{E4A65499-C615-4B33-B9C5-B921C506E55B}" type="parTrans" cxnId="{B30B7563-6763-4839-A96A-A33D1DAAAB6F}">
      <dgm:prSet/>
      <dgm:spPr/>
      <dgm:t>
        <a:bodyPr/>
        <a:lstStyle/>
        <a:p>
          <a:endParaRPr lang="en-US"/>
        </a:p>
      </dgm:t>
    </dgm:pt>
    <dgm:pt modelId="{7F4F5BF7-1486-41AD-A850-27992D9C1243}" type="sibTrans" cxnId="{B30B7563-6763-4839-A96A-A33D1DAAAB6F}">
      <dgm:prSet/>
      <dgm:spPr/>
      <dgm:t>
        <a:bodyPr/>
        <a:lstStyle/>
        <a:p>
          <a:endParaRPr lang="en-US"/>
        </a:p>
      </dgm:t>
    </dgm:pt>
    <dgm:pt modelId="{CA7D46C7-FE8E-4B83-810F-EA6CAFFCF7D1}">
      <dgm:prSet phldrT="[Text]" custT="1"/>
      <dgm:spPr/>
      <dgm:t>
        <a:bodyPr/>
        <a:lstStyle/>
        <a:p>
          <a:r>
            <a:rPr lang="en-US" sz="2000" dirty="0" smtClean="0">
              <a:solidFill>
                <a:schemeClr val="tx2">
                  <a:lumMod val="75000"/>
                </a:schemeClr>
              </a:solidFill>
            </a:rPr>
            <a:t>Line up according to response</a:t>
          </a:r>
          <a:endParaRPr lang="en-US" sz="2000" dirty="0">
            <a:solidFill>
              <a:schemeClr val="tx2">
                <a:lumMod val="75000"/>
              </a:schemeClr>
            </a:solidFill>
          </a:endParaRPr>
        </a:p>
      </dgm:t>
    </dgm:pt>
    <dgm:pt modelId="{46065202-EF88-42E8-A0ED-E642F15557FF}" type="parTrans" cxnId="{27A2673C-E645-4CF1-9150-C930838C957D}">
      <dgm:prSet/>
      <dgm:spPr/>
      <dgm:t>
        <a:bodyPr/>
        <a:lstStyle/>
        <a:p>
          <a:endParaRPr lang="en-US"/>
        </a:p>
      </dgm:t>
    </dgm:pt>
    <dgm:pt modelId="{60AEC78B-1090-46F8-A9BD-8598F5A7F59D}" type="sibTrans" cxnId="{27A2673C-E645-4CF1-9150-C930838C957D}">
      <dgm:prSet/>
      <dgm:spPr/>
      <dgm:t>
        <a:bodyPr/>
        <a:lstStyle/>
        <a:p>
          <a:endParaRPr lang="en-US"/>
        </a:p>
      </dgm:t>
    </dgm:pt>
    <dgm:pt modelId="{710359EC-3EE6-48FF-83EC-86A6E5AF6EC8}">
      <dgm:prSet phldrT="[Text]" custT="1"/>
      <dgm:spPr/>
      <dgm:t>
        <a:bodyPr/>
        <a:lstStyle/>
        <a:p>
          <a:r>
            <a:rPr lang="en-US" sz="2000" dirty="0" smtClean="0">
              <a:solidFill>
                <a:schemeClr val="tx2">
                  <a:lumMod val="75000"/>
                </a:schemeClr>
              </a:solidFill>
            </a:rPr>
            <a:t>Knocking/clapping/</a:t>
          </a:r>
        </a:p>
        <a:p>
          <a:r>
            <a:rPr lang="en-US" sz="2000" dirty="0" smtClean="0">
              <a:solidFill>
                <a:schemeClr val="tx2">
                  <a:lumMod val="75000"/>
                </a:schemeClr>
              </a:solidFill>
            </a:rPr>
            <a:t>cheering</a:t>
          </a:r>
          <a:endParaRPr lang="en-US" sz="2000" dirty="0">
            <a:solidFill>
              <a:schemeClr val="tx2">
                <a:lumMod val="75000"/>
              </a:schemeClr>
            </a:solidFill>
          </a:endParaRPr>
        </a:p>
      </dgm:t>
    </dgm:pt>
    <dgm:pt modelId="{3B24127D-0C9D-4428-9275-97F955CE9D8D}" type="parTrans" cxnId="{7FA872B4-090D-4FDD-89C1-58A3CD0E6EE7}">
      <dgm:prSet/>
      <dgm:spPr/>
      <dgm:t>
        <a:bodyPr/>
        <a:lstStyle/>
        <a:p>
          <a:endParaRPr lang="en-US"/>
        </a:p>
      </dgm:t>
    </dgm:pt>
    <dgm:pt modelId="{84191DBF-366D-440D-AC84-92DDAE82CFEF}" type="sibTrans" cxnId="{7FA872B4-090D-4FDD-89C1-58A3CD0E6EE7}">
      <dgm:prSet/>
      <dgm:spPr/>
      <dgm:t>
        <a:bodyPr/>
        <a:lstStyle/>
        <a:p>
          <a:endParaRPr lang="en-US"/>
        </a:p>
      </dgm:t>
    </dgm:pt>
    <dgm:pt modelId="{A9A060F1-7324-4A64-AAD3-DD0CBD5EBCA0}" type="pres">
      <dgm:prSet presAssocID="{7F93F6A7-96D5-46C6-9396-E2A969168399}" presName="Name0" presStyleCnt="0">
        <dgm:presLayoutVars>
          <dgm:dir/>
          <dgm:animLvl val="lvl"/>
          <dgm:resizeHandles val="exact"/>
        </dgm:presLayoutVars>
      </dgm:prSet>
      <dgm:spPr/>
      <dgm:t>
        <a:bodyPr/>
        <a:lstStyle/>
        <a:p>
          <a:endParaRPr lang="en-US"/>
        </a:p>
      </dgm:t>
    </dgm:pt>
    <dgm:pt modelId="{8054C87D-1590-42E1-BAC4-3ADF0FAEE196}" type="pres">
      <dgm:prSet presAssocID="{8934A037-11EC-4A12-9703-A5CEA0B83634}" presName="compositeNode" presStyleCnt="0">
        <dgm:presLayoutVars>
          <dgm:bulletEnabled val="1"/>
        </dgm:presLayoutVars>
      </dgm:prSet>
      <dgm:spPr/>
      <dgm:t>
        <a:bodyPr/>
        <a:lstStyle/>
        <a:p>
          <a:endParaRPr lang="en-US"/>
        </a:p>
      </dgm:t>
    </dgm:pt>
    <dgm:pt modelId="{F12EC0BB-5602-4BE2-AF29-44A976760103}" type="pres">
      <dgm:prSet presAssocID="{8934A037-11EC-4A12-9703-A5CEA0B83634}" presName="bgRect" presStyleLbl="node1" presStyleIdx="0" presStyleCnt="2"/>
      <dgm:spPr/>
      <dgm:t>
        <a:bodyPr/>
        <a:lstStyle/>
        <a:p>
          <a:endParaRPr lang="en-US"/>
        </a:p>
      </dgm:t>
    </dgm:pt>
    <dgm:pt modelId="{1F7D5056-BD23-4557-ACCD-A3014F07C234}" type="pres">
      <dgm:prSet presAssocID="{8934A037-11EC-4A12-9703-A5CEA0B83634}" presName="parentNode" presStyleLbl="node1" presStyleIdx="0" presStyleCnt="2">
        <dgm:presLayoutVars>
          <dgm:chMax val="0"/>
          <dgm:bulletEnabled val="1"/>
        </dgm:presLayoutVars>
      </dgm:prSet>
      <dgm:spPr/>
      <dgm:t>
        <a:bodyPr/>
        <a:lstStyle/>
        <a:p>
          <a:endParaRPr lang="en-US"/>
        </a:p>
      </dgm:t>
    </dgm:pt>
    <dgm:pt modelId="{2EF58140-C229-4CAE-85DC-43CDBAF5216C}" type="pres">
      <dgm:prSet presAssocID="{8934A037-11EC-4A12-9703-A5CEA0B83634}" presName="childNode" presStyleLbl="node1" presStyleIdx="0" presStyleCnt="2">
        <dgm:presLayoutVars>
          <dgm:bulletEnabled val="1"/>
        </dgm:presLayoutVars>
      </dgm:prSet>
      <dgm:spPr/>
      <dgm:t>
        <a:bodyPr/>
        <a:lstStyle/>
        <a:p>
          <a:endParaRPr lang="en-US"/>
        </a:p>
      </dgm:t>
    </dgm:pt>
    <dgm:pt modelId="{C081F91C-01F5-425A-BB06-605844EF3B57}" type="pres">
      <dgm:prSet presAssocID="{AFF88B31-A276-4537-977C-AAEB7E72AABF}" presName="hSp" presStyleCnt="0"/>
      <dgm:spPr/>
      <dgm:t>
        <a:bodyPr/>
        <a:lstStyle/>
        <a:p>
          <a:endParaRPr lang="en-US"/>
        </a:p>
      </dgm:t>
    </dgm:pt>
    <dgm:pt modelId="{F9740EAF-E1D1-4689-B461-307AD3F3BD15}" type="pres">
      <dgm:prSet presAssocID="{AFF88B31-A276-4537-977C-AAEB7E72AABF}" presName="vProcSp" presStyleCnt="0"/>
      <dgm:spPr/>
      <dgm:t>
        <a:bodyPr/>
        <a:lstStyle/>
        <a:p>
          <a:endParaRPr lang="en-US"/>
        </a:p>
      </dgm:t>
    </dgm:pt>
    <dgm:pt modelId="{929C287B-4B64-48B7-ACA3-1606D34B2E22}" type="pres">
      <dgm:prSet presAssocID="{AFF88B31-A276-4537-977C-AAEB7E72AABF}" presName="vSp1" presStyleCnt="0"/>
      <dgm:spPr/>
      <dgm:t>
        <a:bodyPr/>
        <a:lstStyle/>
        <a:p>
          <a:endParaRPr lang="en-US"/>
        </a:p>
      </dgm:t>
    </dgm:pt>
    <dgm:pt modelId="{AE1D7472-37B3-4D6C-AE3A-7AAB77B9CC2C}" type="pres">
      <dgm:prSet presAssocID="{AFF88B31-A276-4537-977C-AAEB7E72AABF}" presName="simulatedConn" presStyleLbl="solidFgAcc1" presStyleIdx="0" presStyleCnt="1" custLinFactNeighborY="87067"/>
      <dgm:spPr/>
      <dgm:t>
        <a:bodyPr/>
        <a:lstStyle/>
        <a:p>
          <a:endParaRPr lang="en-US"/>
        </a:p>
      </dgm:t>
    </dgm:pt>
    <dgm:pt modelId="{CFD07552-2797-41F8-850B-80110DF07EA2}" type="pres">
      <dgm:prSet presAssocID="{AFF88B31-A276-4537-977C-AAEB7E72AABF}" presName="vSp2" presStyleCnt="0"/>
      <dgm:spPr/>
      <dgm:t>
        <a:bodyPr/>
        <a:lstStyle/>
        <a:p>
          <a:endParaRPr lang="en-US"/>
        </a:p>
      </dgm:t>
    </dgm:pt>
    <dgm:pt modelId="{BAD4F568-5C1A-46E4-AA86-3D772E9A936A}" type="pres">
      <dgm:prSet presAssocID="{AFF88B31-A276-4537-977C-AAEB7E72AABF}" presName="sibTrans" presStyleCnt="0"/>
      <dgm:spPr/>
      <dgm:t>
        <a:bodyPr/>
        <a:lstStyle/>
        <a:p>
          <a:endParaRPr lang="en-US"/>
        </a:p>
      </dgm:t>
    </dgm:pt>
    <dgm:pt modelId="{2DEBD2BA-69AE-487B-943C-597921DE42F7}" type="pres">
      <dgm:prSet presAssocID="{2A892F4C-0BC8-45EE-A7E0-E7E61D8A7068}" presName="compositeNode" presStyleCnt="0">
        <dgm:presLayoutVars>
          <dgm:bulletEnabled val="1"/>
        </dgm:presLayoutVars>
      </dgm:prSet>
      <dgm:spPr/>
      <dgm:t>
        <a:bodyPr/>
        <a:lstStyle/>
        <a:p>
          <a:endParaRPr lang="en-US"/>
        </a:p>
      </dgm:t>
    </dgm:pt>
    <dgm:pt modelId="{E05BB764-4C91-4522-B16C-123060815B49}" type="pres">
      <dgm:prSet presAssocID="{2A892F4C-0BC8-45EE-A7E0-E7E61D8A7068}" presName="bgRect" presStyleLbl="node1" presStyleIdx="1" presStyleCnt="2"/>
      <dgm:spPr/>
      <dgm:t>
        <a:bodyPr/>
        <a:lstStyle/>
        <a:p>
          <a:endParaRPr lang="en-US"/>
        </a:p>
      </dgm:t>
    </dgm:pt>
    <dgm:pt modelId="{FD6B51D7-987A-496B-9A4D-A42D593C86EA}" type="pres">
      <dgm:prSet presAssocID="{2A892F4C-0BC8-45EE-A7E0-E7E61D8A7068}" presName="parentNode" presStyleLbl="node1" presStyleIdx="1" presStyleCnt="2">
        <dgm:presLayoutVars>
          <dgm:chMax val="0"/>
          <dgm:bulletEnabled val="1"/>
        </dgm:presLayoutVars>
      </dgm:prSet>
      <dgm:spPr/>
      <dgm:t>
        <a:bodyPr/>
        <a:lstStyle/>
        <a:p>
          <a:endParaRPr lang="en-US"/>
        </a:p>
      </dgm:t>
    </dgm:pt>
    <dgm:pt modelId="{970F08CF-5DF4-457C-8567-07064C1AF582}" type="pres">
      <dgm:prSet presAssocID="{2A892F4C-0BC8-45EE-A7E0-E7E61D8A7068}" presName="childNode" presStyleLbl="node1" presStyleIdx="1" presStyleCnt="2">
        <dgm:presLayoutVars>
          <dgm:bulletEnabled val="1"/>
        </dgm:presLayoutVars>
      </dgm:prSet>
      <dgm:spPr/>
      <dgm:t>
        <a:bodyPr/>
        <a:lstStyle/>
        <a:p>
          <a:endParaRPr lang="en-US"/>
        </a:p>
      </dgm:t>
    </dgm:pt>
  </dgm:ptLst>
  <dgm:cxnLst>
    <dgm:cxn modelId="{3AF261CE-24C4-490A-9F0F-A61A964C6FC5}" srcId="{8934A037-11EC-4A12-9703-A5CEA0B83634}" destId="{2EE4649E-709B-4A30-918E-04ABC5F50101}" srcOrd="2" destOrd="0" parTransId="{1053B25C-CF09-43CF-BC7A-BCF3FC785FA5}" sibTransId="{38139244-D695-4149-B841-D555339A7F8A}"/>
    <dgm:cxn modelId="{9D9BD6F7-E37C-674A-9BFE-56EEDB2DFFC3}" type="presOf" srcId="{BC6AD125-5876-4CE6-8BE5-B675B336398A}" destId="{2EF58140-C229-4CAE-85DC-43CDBAF5216C}" srcOrd="0" destOrd="4" presId="urn:microsoft.com/office/officeart/2005/8/layout/hProcess7#2"/>
    <dgm:cxn modelId="{F1EFABEF-1EE8-479E-ABAC-DD495BFCA039}" srcId="{8934A037-11EC-4A12-9703-A5CEA0B83634}" destId="{C7E3139D-9DD7-4078-99AC-2C793527F131}" srcOrd="3" destOrd="0" parTransId="{68BE6754-83B2-46CB-AEC0-3EA7A3352013}" sibTransId="{CD28689A-53EA-4F28-B86C-E58CE7592E82}"/>
    <dgm:cxn modelId="{D7CA22A4-DB90-5742-AABD-DDB7C9DF78C5}" type="presOf" srcId="{8A2E02DF-A6F3-49F6-9234-1769A4196DF1}" destId="{2EF58140-C229-4CAE-85DC-43CDBAF5216C}" srcOrd="0" destOrd="0" presId="urn:microsoft.com/office/officeart/2005/8/layout/hProcess7#2"/>
    <dgm:cxn modelId="{EDD5A9B4-B515-5C4A-AC63-71B97B5451B3}" type="presOf" srcId="{7F93F6A7-96D5-46C6-9396-E2A969168399}" destId="{A9A060F1-7324-4A64-AAD3-DD0CBD5EBCA0}" srcOrd="0" destOrd="0" presId="urn:microsoft.com/office/officeart/2005/8/layout/hProcess7#2"/>
    <dgm:cxn modelId="{7A3EE7A0-E6DA-4941-9127-CD6BB1CBC9B0}" type="presOf" srcId="{710359EC-3EE6-48FF-83EC-86A6E5AF6EC8}" destId="{970F08CF-5DF4-457C-8567-07064C1AF582}" srcOrd="0" destOrd="3" presId="urn:microsoft.com/office/officeart/2005/8/layout/hProcess7#2"/>
    <dgm:cxn modelId="{EB7E8BF0-F682-4910-BB20-6FB779A2C9BB}" srcId="{7F93F6A7-96D5-46C6-9396-E2A969168399}" destId="{2A892F4C-0BC8-45EE-A7E0-E7E61D8A7068}" srcOrd="1" destOrd="0" parTransId="{A14A1B16-651A-44EA-B911-5DDB15456A82}" sibTransId="{6D25B517-1B4B-402C-9534-392DCD87D5FD}"/>
    <dgm:cxn modelId="{323ADF68-ADEF-3C4C-A61C-9E90EDBB2E64}" type="presOf" srcId="{0103BAFC-9098-431C-8ABB-4FA1FFFA021E}" destId="{970F08CF-5DF4-457C-8567-07064C1AF582}" srcOrd="0" destOrd="1" presId="urn:microsoft.com/office/officeart/2005/8/layout/hProcess7#2"/>
    <dgm:cxn modelId="{188FBA05-41B9-42F8-8D4B-3A3E680793C5}" srcId="{2A892F4C-0BC8-45EE-A7E0-E7E61D8A7068}" destId="{5B71B337-235C-49B8-B4D1-264E153A2005}" srcOrd="0" destOrd="0" parTransId="{3A3FC984-FCA8-4E30-985D-D107E3E71F8B}" sibTransId="{ED39D2D0-CEF2-4619-B708-40101816CB32}"/>
    <dgm:cxn modelId="{3523A69D-6CE1-AA4A-96B8-4725E2108245}" type="presOf" srcId="{2EE4649E-709B-4A30-918E-04ABC5F50101}" destId="{2EF58140-C229-4CAE-85DC-43CDBAF5216C}" srcOrd="0" destOrd="2" presId="urn:microsoft.com/office/officeart/2005/8/layout/hProcess7#2"/>
    <dgm:cxn modelId="{7FA09AE2-4FBE-4E2C-9D56-E84CA3FFA128}" srcId="{8934A037-11EC-4A12-9703-A5CEA0B83634}" destId="{84F5B8C6-C444-49F0-B711-F4A54A66B049}" srcOrd="1" destOrd="0" parTransId="{C3DAEF56-C29F-4504-97DF-1DCA30144C10}" sibTransId="{93A2F9F0-D023-4A2D-A242-8BB0506E8448}"/>
    <dgm:cxn modelId="{27A2673C-E645-4CF1-9150-C930838C957D}" srcId="{2A892F4C-0BC8-45EE-A7E0-E7E61D8A7068}" destId="{CA7D46C7-FE8E-4B83-810F-EA6CAFFCF7D1}" srcOrd="2" destOrd="0" parTransId="{46065202-EF88-42E8-A0ED-E642F15557FF}" sibTransId="{60AEC78B-1090-46F8-A9BD-8598F5A7F59D}"/>
    <dgm:cxn modelId="{B30B7563-6763-4839-A96A-A33D1DAAAB6F}" srcId="{2A892F4C-0BC8-45EE-A7E0-E7E61D8A7068}" destId="{0103BAFC-9098-431C-8ABB-4FA1FFFA021E}" srcOrd="1" destOrd="0" parTransId="{E4A65499-C615-4B33-B9C5-B921C506E55B}" sibTransId="{7F4F5BF7-1486-41AD-A850-27992D9C1243}"/>
    <dgm:cxn modelId="{5043D3AF-C4CF-E04B-BD05-1D616B859450}" type="presOf" srcId="{84F5B8C6-C444-49F0-B711-F4A54A66B049}" destId="{2EF58140-C229-4CAE-85DC-43CDBAF5216C}" srcOrd="0" destOrd="1" presId="urn:microsoft.com/office/officeart/2005/8/layout/hProcess7#2"/>
    <dgm:cxn modelId="{7E62ED55-7405-0F49-A4B1-8C89D1B4027B}" type="presOf" srcId="{C7E3139D-9DD7-4078-99AC-2C793527F131}" destId="{2EF58140-C229-4CAE-85DC-43CDBAF5216C}" srcOrd="0" destOrd="3" presId="urn:microsoft.com/office/officeart/2005/8/layout/hProcess7#2"/>
    <dgm:cxn modelId="{8B2D731E-B5AD-1D4B-94D0-23498EA4E8D4}" type="presOf" srcId="{2A892F4C-0BC8-45EE-A7E0-E7E61D8A7068}" destId="{E05BB764-4C91-4522-B16C-123060815B49}" srcOrd="0" destOrd="0" presId="urn:microsoft.com/office/officeart/2005/8/layout/hProcess7#2"/>
    <dgm:cxn modelId="{5DE34283-C093-EF41-BCAB-565A79D0D284}" type="presOf" srcId="{CA7D46C7-FE8E-4B83-810F-EA6CAFFCF7D1}" destId="{970F08CF-5DF4-457C-8567-07064C1AF582}" srcOrd="0" destOrd="2" presId="urn:microsoft.com/office/officeart/2005/8/layout/hProcess7#2"/>
    <dgm:cxn modelId="{3CE9B5F8-F72E-4D4B-B3C3-25A57ED5B155}" srcId="{7F93F6A7-96D5-46C6-9396-E2A969168399}" destId="{8934A037-11EC-4A12-9703-A5CEA0B83634}" srcOrd="0" destOrd="0" parTransId="{9BB46EF3-6FB2-47E6-943E-4887AC56A61B}" sibTransId="{AFF88B31-A276-4537-977C-AAEB7E72AABF}"/>
    <dgm:cxn modelId="{5FC81FE8-E4A5-4AD7-A912-BDA8ACB1B515}" srcId="{8934A037-11EC-4A12-9703-A5CEA0B83634}" destId="{8A2E02DF-A6F3-49F6-9234-1769A4196DF1}" srcOrd="0" destOrd="0" parTransId="{40C2E26D-17C5-46D3-A48F-A6A7C0DABE1D}" sibTransId="{10AC7B91-8B49-4AD3-B50A-75C039DC185D}"/>
    <dgm:cxn modelId="{7FA872B4-090D-4FDD-89C1-58A3CD0E6EE7}" srcId="{2A892F4C-0BC8-45EE-A7E0-E7E61D8A7068}" destId="{710359EC-3EE6-48FF-83EC-86A6E5AF6EC8}" srcOrd="3" destOrd="0" parTransId="{3B24127D-0C9D-4428-9275-97F955CE9D8D}" sibTransId="{84191DBF-366D-440D-AC84-92DDAE82CFEF}"/>
    <dgm:cxn modelId="{E765074E-729B-164E-A386-FD35EEDFAA28}" type="presOf" srcId="{8934A037-11EC-4A12-9703-A5CEA0B83634}" destId="{F12EC0BB-5602-4BE2-AF29-44A976760103}" srcOrd="0" destOrd="0" presId="urn:microsoft.com/office/officeart/2005/8/layout/hProcess7#2"/>
    <dgm:cxn modelId="{2F4631EA-AE44-CD49-B4C0-0A4B922A51DB}" type="presOf" srcId="{8934A037-11EC-4A12-9703-A5CEA0B83634}" destId="{1F7D5056-BD23-4557-ACCD-A3014F07C234}" srcOrd="1" destOrd="0" presId="urn:microsoft.com/office/officeart/2005/8/layout/hProcess7#2"/>
    <dgm:cxn modelId="{681754AF-3198-4A44-92AB-6DCA059C1786}" srcId="{8934A037-11EC-4A12-9703-A5CEA0B83634}" destId="{BC6AD125-5876-4CE6-8BE5-B675B336398A}" srcOrd="4" destOrd="0" parTransId="{F697A9C9-C856-4254-BEB0-6D5287AF27E0}" sibTransId="{AA3D84A5-68F3-4121-9672-64DC93DBD5FA}"/>
    <dgm:cxn modelId="{120DB5C2-E06F-DD41-95D3-F6ABE95AEAD8}" type="presOf" srcId="{5B71B337-235C-49B8-B4D1-264E153A2005}" destId="{970F08CF-5DF4-457C-8567-07064C1AF582}" srcOrd="0" destOrd="0" presId="urn:microsoft.com/office/officeart/2005/8/layout/hProcess7#2"/>
    <dgm:cxn modelId="{D66BDE5D-1AB8-ED4A-9E41-62FBA4F4A185}" type="presOf" srcId="{2A892F4C-0BC8-45EE-A7E0-E7E61D8A7068}" destId="{FD6B51D7-987A-496B-9A4D-A42D593C86EA}" srcOrd="1" destOrd="0" presId="urn:microsoft.com/office/officeart/2005/8/layout/hProcess7#2"/>
    <dgm:cxn modelId="{4F2F05AC-4BF2-B14B-8416-E410D73DEFEF}" type="presParOf" srcId="{A9A060F1-7324-4A64-AAD3-DD0CBD5EBCA0}" destId="{8054C87D-1590-42E1-BAC4-3ADF0FAEE196}" srcOrd="0" destOrd="0" presId="urn:microsoft.com/office/officeart/2005/8/layout/hProcess7#2"/>
    <dgm:cxn modelId="{D2A5DBBC-C225-AC4C-833F-38842BD87598}" type="presParOf" srcId="{8054C87D-1590-42E1-BAC4-3ADF0FAEE196}" destId="{F12EC0BB-5602-4BE2-AF29-44A976760103}" srcOrd="0" destOrd="0" presId="urn:microsoft.com/office/officeart/2005/8/layout/hProcess7#2"/>
    <dgm:cxn modelId="{A370992D-9253-9442-B875-E002EA71CB58}" type="presParOf" srcId="{8054C87D-1590-42E1-BAC4-3ADF0FAEE196}" destId="{1F7D5056-BD23-4557-ACCD-A3014F07C234}" srcOrd="1" destOrd="0" presId="urn:microsoft.com/office/officeart/2005/8/layout/hProcess7#2"/>
    <dgm:cxn modelId="{651567C8-5A91-E649-A8CC-4C74E98197B1}" type="presParOf" srcId="{8054C87D-1590-42E1-BAC4-3ADF0FAEE196}" destId="{2EF58140-C229-4CAE-85DC-43CDBAF5216C}" srcOrd="2" destOrd="0" presId="urn:microsoft.com/office/officeart/2005/8/layout/hProcess7#2"/>
    <dgm:cxn modelId="{082A2060-3148-444C-8F84-BD2F8345637A}" type="presParOf" srcId="{A9A060F1-7324-4A64-AAD3-DD0CBD5EBCA0}" destId="{C081F91C-01F5-425A-BB06-605844EF3B57}" srcOrd="1" destOrd="0" presId="urn:microsoft.com/office/officeart/2005/8/layout/hProcess7#2"/>
    <dgm:cxn modelId="{54B03AA0-1C86-5241-A8F8-CA88A56B2EFF}" type="presParOf" srcId="{A9A060F1-7324-4A64-AAD3-DD0CBD5EBCA0}" destId="{F9740EAF-E1D1-4689-B461-307AD3F3BD15}" srcOrd="2" destOrd="0" presId="urn:microsoft.com/office/officeart/2005/8/layout/hProcess7#2"/>
    <dgm:cxn modelId="{AAFBB118-CC25-BE49-B123-3B821740B971}" type="presParOf" srcId="{F9740EAF-E1D1-4689-B461-307AD3F3BD15}" destId="{929C287B-4B64-48B7-ACA3-1606D34B2E22}" srcOrd="0" destOrd="0" presId="urn:microsoft.com/office/officeart/2005/8/layout/hProcess7#2"/>
    <dgm:cxn modelId="{6B4C980A-1EC5-FB44-91B9-0BC334933668}" type="presParOf" srcId="{F9740EAF-E1D1-4689-B461-307AD3F3BD15}" destId="{AE1D7472-37B3-4D6C-AE3A-7AAB77B9CC2C}" srcOrd="1" destOrd="0" presId="urn:microsoft.com/office/officeart/2005/8/layout/hProcess7#2"/>
    <dgm:cxn modelId="{9AC76030-F854-3440-97C4-D00E49A4B6A3}" type="presParOf" srcId="{F9740EAF-E1D1-4689-B461-307AD3F3BD15}" destId="{CFD07552-2797-41F8-850B-80110DF07EA2}" srcOrd="2" destOrd="0" presId="urn:microsoft.com/office/officeart/2005/8/layout/hProcess7#2"/>
    <dgm:cxn modelId="{142C3588-DC73-D94C-93B1-F5CA0754CDEC}" type="presParOf" srcId="{A9A060F1-7324-4A64-AAD3-DD0CBD5EBCA0}" destId="{BAD4F568-5C1A-46E4-AA86-3D772E9A936A}" srcOrd="3" destOrd="0" presId="urn:microsoft.com/office/officeart/2005/8/layout/hProcess7#2"/>
    <dgm:cxn modelId="{9B2B02FB-E0D4-3F4A-BC08-8C3FB587700D}" type="presParOf" srcId="{A9A060F1-7324-4A64-AAD3-DD0CBD5EBCA0}" destId="{2DEBD2BA-69AE-487B-943C-597921DE42F7}" srcOrd="4" destOrd="0" presId="urn:microsoft.com/office/officeart/2005/8/layout/hProcess7#2"/>
    <dgm:cxn modelId="{A6534D19-4FE6-5945-B2A2-77A286D4D56D}" type="presParOf" srcId="{2DEBD2BA-69AE-487B-943C-597921DE42F7}" destId="{E05BB764-4C91-4522-B16C-123060815B49}" srcOrd="0" destOrd="0" presId="urn:microsoft.com/office/officeart/2005/8/layout/hProcess7#2"/>
    <dgm:cxn modelId="{0D08046D-7055-B947-AD8C-87F1510ADC85}" type="presParOf" srcId="{2DEBD2BA-69AE-487B-943C-597921DE42F7}" destId="{FD6B51D7-987A-496B-9A4D-A42D593C86EA}" srcOrd="1" destOrd="0" presId="urn:microsoft.com/office/officeart/2005/8/layout/hProcess7#2"/>
    <dgm:cxn modelId="{EBA99C87-4650-1D49-89D9-46414E0FB712}" type="presParOf" srcId="{2DEBD2BA-69AE-487B-943C-597921DE42F7}" destId="{970F08CF-5DF4-457C-8567-07064C1AF582}" srcOrd="2" destOrd="0" presId="urn:microsoft.com/office/officeart/2005/8/layout/hProcess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139F-3C8C-274F-80D9-2A3FB4792F48}">
      <dsp:nvSpPr>
        <dsp:cNvPr id="0" name=""/>
        <dsp:cNvSpPr/>
      </dsp:nvSpPr>
      <dsp:spPr>
        <a:xfrm>
          <a:off x="514349" y="0"/>
          <a:ext cx="5829300" cy="4771571"/>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0B61D1-3868-904B-B560-526619594A85}">
      <dsp:nvSpPr>
        <dsp:cNvPr id="0" name=""/>
        <dsp:cNvSpPr/>
      </dsp:nvSpPr>
      <dsp:spPr>
        <a:xfrm>
          <a:off x="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ELL Video Mingle</a:t>
          </a:r>
          <a:endParaRPr lang="en-US" sz="2000" kern="1200" dirty="0"/>
        </a:p>
      </dsp:txBody>
      <dsp:txXfrm>
        <a:off x="93172" y="1524643"/>
        <a:ext cx="1871056" cy="1722284"/>
      </dsp:txXfrm>
    </dsp:sp>
    <dsp:sp modelId="{E90D7A83-F295-4D49-A507-DA2D2062DE47}">
      <dsp:nvSpPr>
        <dsp:cNvPr id="0" name=""/>
        <dsp:cNvSpPr/>
      </dsp:nvSpPr>
      <dsp:spPr>
        <a:xfrm>
          <a:off x="240030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Sheltered Instruction Strategies</a:t>
          </a:r>
          <a:endParaRPr lang="en-US" sz="2000" kern="1200" dirty="0"/>
        </a:p>
      </dsp:txBody>
      <dsp:txXfrm>
        <a:off x="2493472" y="1524643"/>
        <a:ext cx="1871056" cy="1722284"/>
      </dsp:txXfrm>
    </dsp:sp>
    <dsp:sp modelId="{2E9A1309-CBC5-4249-98F5-5A04DE6F0124}">
      <dsp:nvSpPr>
        <dsp:cNvPr id="0" name=""/>
        <dsp:cNvSpPr/>
      </dsp:nvSpPr>
      <dsp:spPr>
        <a:xfrm>
          <a:off x="480060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Planning for Success</a:t>
          </a:r>
          <a:endParaRPr lang="en-US" sz="2000" kern="1200" dirty="0"/>
        </a:p>
      </dsp:txBody>
      <dsp:txXfrm>
        <a:off x="4893772" y="1524643"/>
        <a:ext cx="1871056" cy="172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C924-D557-4FC8-B3E8-D6A72D5C7695}">
      <dsp:nvSpPr>
        <dsp:cNvPr id="0" name=""/>
        <dsp:cNvSpPr/>
      </dsp:nvSpPr>
      <dsp:spPr>
        <a:xfrm>
          <a:off x="1263" y="0"/>
          <a:ext cx="3216694" cy="2902389"/>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smtClean="0"/>
            <a:t>Written Responses</a:t>
          </a:r>
          <a:endParaRPr lang="en-US" sz="2000" b="1" kern="1200" dirty="0"/>
        </a:p>
      </dsp:txBody>
      <dsp:txXfrm rot="16200000">
        <a:off x="-867047" y="868310"/>
        <a:ext cx="2379958" cy="643338"/>
      </dsp:txXfrm>
    </dsp:sp>
    <dsp:sp modelId="{5A98CF95-6EE1-47B2-BDF3-55C59F3227BD}">
      <dsp:nvSpPr>
        <dsp:cNvPr id="0" name=""/>
        <dsp:cNvSpPr/>
      </dsp:nvSpPr>
      <dsp:spPr>
        <a:xfrm>
          <a:off x="644601"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236538" lvl="0" indent="0" algn="l" defTabSz="889000">
            <a:lnSpc>
              <a:spcPct val="90000"/>
            </a:lnSpc>
            <a:spcBef>
              <a:spcPct val="0"/>
            </a:spcBef>
            <a:spcAft>
              <a:spcPct val="35000"/>
            </a:spcAft>
          </a:pPr>
          <a:r>
            <a:rPr lang="en-US" sz="2000" kern="1200" dirty="0" smtClean="0"/>
            <a:t>Hold up paper</a:t>
          </a:r>
          <a:endParaRPr lang="en-US" sz="2000" kern="1200" dirty="0"/>
        </a:p>
        <a:p>
          <a:pPr marL="236538" lvl="0" indent="0" algn="l" defTabSz="889000">
            <a:lnSpc>
              <a:spcPct val="90000"/>
            </a:lnSpc>
            <a:spcBef>
              <a:spcPct val="0"/>
            </a:spcBef>
            <a:spcAft>
              <a:spcPct val="35000"/>
            </a:spcAft>
          </a:pPr>
          <a:r>
            <a:rPr lang="en-US" sz="2000" kern="1200" dirty="0" smtClean="0"/>
            <a:t>White boards</a:t>
          </a:r>
          <a:endParaRPr lang="en-US" sz="2000" kern="1200" dirty="0"/>
        </a:p>
        <a:p>
          <a:pPr marL="236538" lvl="0" indent="0" algn="l" defTabSz="889000">
            <a:lnSpc>
              <a:spcPct val="90000"/>
            </a:lnSpc>
            <a:spcBef>
              <a:spcPct val="0"/>
            </a:spcBef>
            <a:spcAft>
              <a:spcPct val="35000"/>
            </a:spcAft>
          </a:pPr>
          <a:r>
            <a:rPr lang="en-US" sz="2000" kern="1200" dirty="0" smtClean="0"/>
            <a:t>Personal Chalkboards</a:t>
          </a:r>
          <a:endParaRPr lang="en-US" sz="2000" kern="1200" dirty="0"/>
        </a:p>
        <a:p>
          <a:pPr marL="236538" lvl="0" indent="0" algn="l" defTabSz="889000">
            <a:lnSpc>
              <a:spcPct val="90000"/>
            </a:lnSpc>
            <a:spcBef>
              <a:spcPct val="0"/>
            </a:spcBef>
            <a:spcAft>
              <a:spcPct val="35000"/>
            </a:spcAft>
          </a:pPr>
          <a:r>
            <a:rPr lang="en-US" sz="2000" kern="1200" dirty="0" smtClean="0"/>
            <a:t>Answers on cards</a:t>
          </a:r>
          <a:endParaRPr lang="en-US" sz="2000" kern="1200" dirty="0"/>
        </a:p>
      </dsp:txBody>
      <dsp:txXfrm>
        <a:off x="644601" y="0"/>
        <a:ext cx="2396437" cy="2902389"/>
      </dsp:txXfrm>
    </dsp:sp>
    <dsp:sp modelId="{709DD0E3-F596-4445-8B7A-4A9D1BAD40D1}">
      <dsp:nvSpPr>
        <dsp:cNvPr id="0" name=""/>
        <dsp:cNvSpPr/>
      </dsp:nvSpPr>
      <dsp:spPr>
        <a:xfrm>
          <a:off x="3330541" y="0"/>
          <a:ext cx="3216694" cy="2902389"/>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solidFill>
                <a:schemeClr val="tx2">
                  <a:lumMod val="75000"/>
                </a:schemeClr>
              </a:solidFill>
            </a:rPr>
            <a:t>Ready Responses</a:t>
          </a:r>
          <a:endParaRPr lang="en-US" sz="2400" b="1" kern="1200" dirty="0">
            <a:solidFill>
              <a:schemeClr val="tx2">
                <a:lumMod val="75000"/>
              </a:schemeClr>
            </a:solidFill>
          </a:endParaRPr>
        </a:p>
      </dsp:txBody>
      <dsp:txXfrm rot="16200000">
        <a:off x="2462231" y="868310"/>
        <a:ext cx="2379958" cy="643338"/>
      </dsp:txXfrm>
    </dsp:sp>
    <dsp:sp modelId="{40EB269D-6A71-4912-A09E-255A8ED7D3FD}">
      <dsp:nvSpPr>
        <dsp:cNvPr id="0" name=""/>
        <dsp:cNvSpPr/>
      </dsp:nvSpPr>
      <dsp:spPr>
        <a:xfrm rot="5400000">
          <a:off x="3133431" y="2419257"/>
          <a:ext cx="426387"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EC969-2029-404B-BAD2-C01DD96B9DEA}">
      <dsp:nvSpPr>
        <dsp:cNvPr id="0" name=""/>
        <dsp:cNvSpPr/>
      </dsp:nvSpPr>
      <dsp:spPr>
        <a:xfrm>
          <a:off x="3973880"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rPr>
            <a:t>Hands up when ready</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Thinker’s chin</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Stand up when ready</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Put your pen on your paper when ready</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All eyes on teacher</a:t>
          </a:r>
          <a:endParaRPr lang="en-US" sz="2000" kern="1200" dirty="0">
            <a:solidFill>
              <a:schemeClr val="tx2">
                <a:lumMod val="75000"/>
              </a:schemeClr>
            </a:solidFill>
          </a:endParaRPr>
        </a:p>
      </dsp:txBody>
      <dsp:txXfrm>
        <a:off x="3973880" y="0"/>
        <a:ext cx="2396437" cy="2902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EC0BB-5602-4BE2-AF29-44A976760103}">
      <dsp:nvSpPr>
        <dsp:cNvPr id="0" name=""/>
        <dsp:cNvSpPr/>
      </dsp:nvSpPr>
      <dsp:spPr>
        <a:xfrm>
          <a:off x="1263" y="0"/>
          <a:ext cx="3216694" cy="2741145"/>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t>Making Choices</a:t>
          </a:r>
          <a:endParaRPr lang="en-US" sz="2400" b="1" kern="1200" dirty="0"/>
        </a:p>
      </dsp:txBody>
      <dsp:txXfrm rot="16200000">
        <a:off x="-800937" y="802200"/>
        <a:ext cx="2247738" cy="643338"/>
      </dsp:txXfrm>
    </dsp:sp>
    <dsp:sp modelId="{2EF58140-C229-4CAE-85DC-43CDBAF5216C}">
      <dsp:nvSpPr>
        <dsp:cNvPr id="0" name=""/>
        <dsp:cNvSpPr/>
      </dsp:nvSpPr>
      <dsp:spPr>
        <a:xfrm>
          <a:off x="644601"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Open hand/closed hand</a:t>
          </a:r>
          <a:endParaRPr lang="en-US" sz="2000" kern="1200" dirty="0"/>
        </a:p>
        <a:p>
          <a:pPr lvl="0" algn="l" defTabSz="889000">
            <a:lnSpc>
              <a:spcPct val="90000"/>
            </a:lnSpc>
            <a:spcBef>
              <a:spcPct val="0"/>
            </a:spcBef>
            <a:spcAft>
              <a:spcPct val="35000"/>
            </a:spcAft>
          </a:pPr>
          <a:r>
            <a:rPr lang="en-US" sz="2000" kern="1200" dirty="0" smtClean="0"/>
            <a:t>Thumbs/Pens up/down</a:t>
          </a:r>
          <a:endParaRPr lang="en-US" sz="2000" kern="1200" dirty="0"/>
        </a:p>
        <a:p>
          <a:pPr lvl="0" algn="l" defTabSz="889000">
            <a:lnSpc>
              <a:spcPct val="90000"/>
            </a:lnSpc>
            <a:spcBef>
              <a:spcPct val="0"/>
            </a:spcBef>
            <a:spcAft>
              <a:spcPct val="35000"/>
            </a:spcAft>
          </a:pPr>
          <a:r>
            <a:rPr lang="en-US" sz="2000" kern="1200" dirty="0" smtClean="0"/>
            <a:t>Number wheels</a:t>
          </a:r>
          <a:endParaRPr lang="en-US" sz="2000" kern="1200" dirty="0"/>
        </a:p>
        <a:p>
          <a:pPr lvl="0" algn="l" defTabSz="889000">
            <a:lnSpc>
              <a:spcPct val="90000"/>
            </a:lnSpc>
            <a:spcBef>
              <a:spcPct val="0"/>
            </a:spcBef>
            <a:spcAft>
              <a:spcPct val="35000"/>
            </a:spcAft>
          </a:pPr>
          <a:r>
            <a:rPr lang="en-US" sz="2000" kern="1200" dirty="0" smtClean="0"/>
            <a:t>Green card/red card</a:t>
          </a:r>
          <a:endParaRPr lang="en-US" sz="2000" kern="1200" dirty="0"/>
        </a:p>
        <a:p>
          <a:pPr lvl="0" algn="l" defTabSz="889000">
            <a:lnSpc>
              <a:spcPct val="90000"/>
            </a:lnSpc>
            <a:spcBef>
              <a:spcPct val="0"/>
            </a:spcBef>
            <a:spcAft>
              <a:spcPct val="35000"/>
            </a:spcAft>
          </a:pPr>
          <a:r>
            <a:rPr lang="en-US" sz="2000" kern="1200" dirty="0" smtClean="0"/>
            <a:t>Move to the corner/spot</a:t>
          </a:r>
          <a:endParaRPr lang="en-US" sz="2000" kern="1200" dirty="0"/>
        </a:p>
      </dsp:txBody>
      <dsp:txXfrm>
        <a:off x="644601" y="0"/>
        <a:ext cx="2396437" cy="2741145"/>
      </dsp:txXfrm>
    </dsp:sp>
    <dsp:sp modelId="{E05BB764-4C91-4522-B16C-123060815B49}">
      <dsp:nvSpPr>
        <dsp:cNvPr id="0" name=""/>
        <dsp:cNvSpPr/>
      </dsp:nvSpPr>
      <dsp:spPr>
        <a:xfrm>
          <a:off x="3330541" y="0"/>
          <a:ext cx="3216694" cy="2741145"/>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solidFill>
                <a:schemeClr val="tx2">
                  <a:lumMod val="75000"/>
                </a:schemeClr>
              </a:solidFill>
            </a:rPr>
            <a:t>Ranking</a:t>
          </a:r>
          <a:endParaRPr lang="en-US" sz="2400" b="1" kern="1200" dirty="0">
            <a:solidFill>
              <a:schemeClr val="tx2">
                <a:lumMod val="75000"/>
              </a:schemeClr>
            </a:solidFill>
          </a:endParaRPr>
        </a:p>
      </dsp:txBody>
      <dsp:txXfrm rot="16200000">
        <a:off x="2528341" y="802200"/>
        <a:ext cx="2247738" cy="643338"/>
      </dsp:txXfrm>
    </dsp:sp>
    <dsp:sp modelId="{AE1D7472-37B3-4D6C-AE3A-7AAB77B9CC2C}">
      <dsp:nvSpPr>
        <dsp:cNvPr id="0" name=""/>
        <dsp:cNvSpPr/>
      </dsp:nvSpPr>
      <dsp:spPr>
        <a:xfrm rot="5400000">
          <a:off x="3145182" y="2272614"/>
          <a:ext cx="402886"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F08CF-5DF4-457C-8567-07064C1AF582}">
      <dsp:nvSpPr>
        <dsp:cNvPr id="0" name=""/>
        <dsp:cNvSpPr/>
      </dsp:nvSpPr>
      <dsp:spPr>
        <a:xfrm>
          <a:off x="3973880"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rPr>
            <a:t>Rank with your fingers</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Rank with your arm</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Line up according to response</a:t>
          </a:r>
          <a:endParaRPr lang="en-US" sz="2000" kern="1200" dirty="0">
            <a:solidFill>
              <a:schemeClr val="tx2">
                <a:lumMod val="75000"/>
              </a:schemeClr>
            </a:solidFill>
          </a:endParaRPr>
        </a:p>
        <a:p>
          <a:pPr lvl="0" algn="l" defTabSz="889000">
            <a:lnSpc>
              <a:spcPct val="90000"/>
            </a:lnSpc>
            <a:spcBef>
              <a:spcPct val="0"/>
            </a:spcBef>
            <a:spcAft>
              <a:spcPct val="35000"/>
            </a:spcAft>
          </a:pPr>
          <a:r>
            <a:rPr lang="en-US" sz="2000" kern="1200" dirty="0" smtClean="0">
              <a:solidFill>
                <a:schemeClr val="tx2">
                  <a:lumMod val="75000"/>
                </a:schemeClr>
              </a:solidFill>
            </a:rPr>
            <a:t>Knocking/clapping/</a:t>
          </a:r>
        </a:p>
        <a:p>
          <a:pPr lvl="0" algn="l" defTabSz="889000">
            <a:lnSpc>
              <a:spcPct val="90000"/>
            </a:lnSpc>
            <a:spcBef>
              <a:spcPct val="0"/>
            </a:spcBef>
            <a:spcAft>
              <a:spcPct val="35000"/>
            </a:spcAft>
          </a:pPr>
          <a:r>
            <a:rPr lang="en-US" sz="2000" kern="1200" dirty="0" smtClean="0">
              <a:solidFill>
                <a:schemeClr val="tx2">
                  <a:lumMod val="75000"/>
                </a:schemeClr>
              </a:solidFill>
            </a:rPr>
            <a:t>cheering</a:t>
          </a:r>
          <a:endParaRPr lang="en-US" sz="2000" kern="1200" dirty="0">
            <a:solidFill>
              <a:schemeClr val="tx2">
                <a:lumMod val="75000"/>
              </a:schemeClr>
            </a:solidFill>
          </a:endParaRPr>
        </a:p>
      </dsp:txBody>
      <dsp:txXfrm>
        <a:off x="3973880" y="0"/>
        <a:ext cx="2396437" cy="2741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5/15/17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5/15/17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5/15/17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5/15/17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5/15/17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hyperlink" Target="http://i.ehow.com/images/GlobalPhoto/Articles/4551564/carve-main_Full.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hyperlink" Target="http://upload.wikimedia.org/wikipedia/commons/4/4c/Encore_at_mt_ellen.jp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57.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hyperlink" Target="http://i.ehow.com/images/GlobalPhoto/Articles/4551564/carve-main_Full.jpg" TargetMode="External"/><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hyperlink" Target="http://upload.wikimedia.org/wikipedia/commons/4/4c/Encore_at_mt_ellen.jpg" TargetMode="External"/><Relationship Id="rId9" Type="http://schemas.openxmlformats.org/officeDocument/2006/relationships/image" Target="../media/image34.jpeg"/><Relationship Id="rId10" Type="http://schemas.openxmlformats.org/officeDocument/2006/relationships/image" Target="../media/image3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File:Wilson1900Fig3.jpg" TargetMode="External"/><Relationship Id="rId3" Type="http://schemas.openxmlformats.org/officeDocument/2006/relationships/image" Target="../media/image3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b="1" dirty="0">
                <a:ln w="12700">
                  <a:solidFill>
                    <a:schemeClr val="tx2">
                      <a:satMod val="155000"/>
                    </a:schemeClr>
                  </a:solidFill>
                  <a:prstDash val="solid"/>
                </a:ln>
                <a:solidFill>
                  <a:srgbClr val="000000"/>
                </a:solidFill>
              </a:rPr>
              <a:t>ELL Leadership Academy</a:t>
            </a:r>
          </a:p>
        </p:txBody>
      </p:sp>
      <p:sp>
        <p:nvSpPr>
          <p:cNvPr id="6" name="Text Placeholder 5"/>
          <p:cNvSpPr>
            <a:spLocks noGrp="1"/>
          </p:cNvSpPr>
          <p:nvPr>
            <p:ph type="subTitle" idx="1"/>
          </p:nvPr>
        </p:nvSpPr>
        <p:spPr>
          <a:xfrm>
            <a:off x="2511657" y="4353406"/>
            <a:ext cx="5893831" cy="990600"/>
          </a:xfrm>
        </p:spPr>
        <p:txBody>
          <a:bodyPr>
            <a:noAutofit/>
          </a:bodyPr>
          <a:lstStyle/>
          <a:p>
            <a:r>
              <a:rPr lang="en-US" sz="2000" b="1" dirty="0"/>
              <a:t>Karina E. Chapa, M.Ed.</a:t>
            </a:r>
          </a:p>
          <a:p>
            <a:r>
              <a:rPr lang="en-US" sz="2000" dirty="0"/>
              <a:t>Language Proficiency, </a:t>
            </a:r>
            <a:r>
              <a:rPr lang="en-US" sz="2000" dirty="0" err="1"/>
              <a:t>Biliteracy</a:t>
            </a:r>
            <a:r>
              <a:rPr lang="en-US" sz="2000" dirty="0"/>
              <a:t> </a:t>
            </a:r>
          </a:p>
          <a:p>
            <a:r>
              <a:rPr lang="en-US" sz="2000" dirty="0"/>
              <a:t>and Cultural Diversity Director</a:t>
            </a:r>
          </a:p>
          <a:p>
            <a:r>
              <a:rPr lang="en-US" sz="2000" u="sng" dirty="0"/>
              <a:t>kchapa@esc1.net</a:t>
            </a:r>
          </a:p>
        </p:txBody>
      </p:sp>
      <p:pic>
        <p:nvPicPr>
          <p:cNvPr id="8"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3928" y="4321612"/>
            <a:ext cx="1505912" cy="15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875" y="1931894"/>
            <a:ext cx="3406587" cy="1116106"/>
          </a:xfrm>
        </p:spPr>
        <p:txBody>
          <a:bodyPr>
            <a:noAutofit/>
          </a:bodyPr>
          <a:lstStyle/>
          <a:p>
            <a:r>
              <a:rPr lang="en-US" sz="3600" dirty="0"/>
              <a:t>What are the two goals of Sheltered Instruction?</a:t>
            </a:r>
          </a:p>
        </p:txBody>
      </p:sp>
      <p:sp>
        <p:nvSpPr>
          <p:cNvPr id="3" name="Content Placeholder 2"/>
          <p:cNvSpPr txBox="1">
            <a:spLocks/>
          </p:cNvSpPr>
          <p:nvPr/>
        </p:nvSpPr>
        <p:spPr>
          <a:xfrm>
            <a:off x="4724400" y="2843464"/>
            <a:ext cx="3833191" cy="2743200"/>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65760" indent="-283464">
              <a:buClr>
                <a:schemeClr val="accent5">
                  <a:lumMod val="75000"/>
                </a:schemeClr>
              </a:buClr>
              <a:buFont typeface="Wingdings" pitchFamily="2" charset="2"/>
              <a:buChar char="§"/>
              <a:defRPr/>
            </a:pPr>
            <a:endParaRPr lang="en-US" dirty="0">
              <a:solidFill>
                <a:srgbClr val="3A4C03"/>
              </a:solidFill>
            </a:endParaRPr>
          </a:p>
          <a:p>
            <a:pPr marL="365760" indent="-283464">
              <a:buClr>
                <a:schemeClr val="accent5">
                  <a:lumMod val="75000"/>
                </a:schemeClr>
              </a:buClr>
              <a:buFont typeface="Wingdings" pitchFamily="2" charset="2"/>
              <a:buChar char="§"/>
              <a:defRPr/>
            </a:pPr>
            <a:r>
              <a:rPr lang="en-US" sz="2800" dirty="0">
                <a:solidFill>
                  <a:schemeClr val="accent1"/>
                </a:solidFill>
              </a:rPr>
              <a:t>Make </a:t>
            </a:r>
            <a:r>
              <a:rPr lang="en-US" sz="2800" dirty="0" smtClean="0">
                <a:solidFill>
                  <a:schemeClr val="accent1"/>
                </a:solidFill>
              </a:rPr>
              <a:t>Content </a:t>
            </a:r>
            <a:r>
              <a:rPr lang="en-US" sz="2800" dirty="0">
                <a:solidFill>
                  <a:schemeClr val="accent1"/>
                </a:solidFill>
              </a:rPr>
              <a:t>C</a:t>
            </a:r>
            <a:r>
              <a:rPr lang="en-US" sz="2800" dirty="0" smtClean="0">
                <a:solidFill>
                  <a:schemeClr val="accent1"/>
                </a:solidFill>
              </a:rPr>
              <a:t>omprehensible</a:t>
            </a:r>
            <a:endParaRPr lang="en-US" sz="2800" dirty="0">
              <a:solidFill>
                <a:schemeClr val="accent1"/>
              </a:solidFill>
            </a:endParaRPr>
          </a:p>
          <a:p>
            <a:pPr marL="365760" indent="-283464">
              <a:buClr>
                <a:schemeClr val="accent5">
                  <a:lumMod val="75000"/>
                </a:schemeClr>
              </a:buClr>
              <a:buFont typeface="Wingdings" pitchFamily="2" charset="2"/>
              <a:buChar char="§"/>
              <a:defRPr/>
            </a:pPr>
            <a:r>
              <a:rPr lang="en-US" sz="2800" dirty="0">
                <a:solidFill>
                  <a:schemeClr val="accent1"/>
                </a:solidFill>
              </a:rPr>
              <a:t>Develop Academic Language</a:t>
            </a:r>
          </a:p>
        </p:txBody>
      </p:sp>
      <p:pic>
        <p:nvPicPr>
          <p:cNvPr id="6" name="Picture 5" descr="photo 36.JPG"/>
          <p:cNvPicPr>
            <a:picLocks noChangeAspect="1"/>
          </p:cNvPicPr>
          <p:nvPr/>
        </p:nvPicPr>
        <p:blipFill rotWithShape="1">
          <a:blip r:embed="rId2">
            <a:extLst>
              <a:ext uri="{28A0092B-C50C-407E-A947-70E740481C1C}">
                <a14:useLocalDpi xmlns:a14="http://schemas.microsoft.com/office/drawing/2010/main" val="0"/>
              </a:ext>
            </a:extLst>
          </a:blip>
          <a:srcRect r="52212"/>
          <a:stretch/>
        </p:blipFill>
        <p:spPr>
          <a:xfrm>
            <a:off x="-26365" y="0"/>
            <a:ext cx="4369765" cy="6858000"/>
          </a:xfrm>
          <a:prstGeom prst="rect">
            <a:avLst/>
          </a:prstGeom>
        </p:spPr>
      </p:pic>
    </p:spTree>
    <p:extLst>
      <p:ext uri="{BB962C8B-B14F-4D97-AF65-F5344CB8AC3E}">
        <p14:creationId xmlns:p14="http://schemas.microsoft.com/office/powerpoint/2010/main" val="4024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 and language objectives</a:t>
            </a:r>
            <a:endParaRPr lang="en-US" dirty="0"/>
          </a:p>
        </p:txBody>
      </p:sp>
    </p:spTree>
    <p:extLst>
      <p:ext uri="{BB962C8B-B14F-4D97-AF65-F5344CB8AC3E}">
        <p14:creationId xmlns:p14="http://schemas.microsoft.com/office/powerpoint/2010/main" val="1176488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3600" dirty="0"/>
              <a:t>Anticipation Guide</a:t>
            </a:r>
          </a:p>
        </p:txBody>
      </p:sp>
      <p:sp>
        <p:nvSpPr>
          <p:cNvPr id="4" name="Content Placeholder 3"/>
          <p:cNvSpPr>
            <a:spLocks noGrp="1"/>
          </p:cNvSpPr>
          <p:nvPr>
            <p:ph idx="1"/>
          </p:nvPr>
        </p:nvSpPr>
        <p:spPr>
          <a:xfrm>
            <a:off x="4086981" y="411401"/>
            <a:ext cx="3892550" cy="5208639"/>
          </a:xfrm>
        </p:spPr>
        <p:txBody>
          <a:bodyPr>
            <a:normAutofit/>
          </a:bodyPr>
          <a:lstStyle/>
          <a:p>
            <a:pPr marL="0" indent="0" algn="ctr">
              <a:buNone/>
            </a:pPr>
            <a:r>
              <a:rPr lang="en-US" sz="2000" dirty="0"/>
              <a:t>kahoot.it</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create.kahoot.it</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a:t>
            </a:r>
            <a:r>
              <a:rPr lang="en-US" sz="2400" dirty="0" err="1"/>
              <a:t>Kahoot</a:t>
            </a:r>
            <a:r>
              <a:rPr lang="en-US" sz="2400" dirty="0"/>
              <a: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894" y="1808359"/>
            <a:ext cx="2414725" cy="2414725"/>
          </a:xfrm>
          <a:prstGeom prst="rect">
            <a:avLst/>
          </a:prstGeom>
        </p:spPr>
      </p:pic>
    </p:spTree>
    <p:extLst>
      <p:ext uri="{BB962C8B-B14F-4D97-AF65-F5344CB8AC3E}">
        <p14:creationId xmlns:p14="http://schemas.microsoft.com/office/powerpoint/2010/main" val="170494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4000" dirty="0" smtClean="0"/>
              <a:t>Round Table</a:t>
            </a:r>
            <a:endParaRPr lang="en-US" sz="4000" dirty="0"/>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smtClean="0"/>
              <a:t>Let’s Write!</a:t>
            </a:r>
            <a:endParaRPr lang="en-US" sz="2400" dirty="0"/>
          </a:p>
        </p:txBody>
      </p:sp>
      <p:sp>
        <p:nvSpPr>
          <p:cNvPr id="3" name="Content Placeholder 2"/>
          <p:cNvSpPr>
            <a:spLocks noGrp="1"/>
          </p:cNvSpPr>
          <p:nvPr>
            <p:ph idx="1"/>
          </p:nvPr>
        </p:nvSpPr>
        <p:spPr>
          <a:xfrm>
            <a:off x="3710866" y="457200"/>
            <a:ext cx="4594934" cy="5715000"/>
          </a:xfrm>
        </p:spPr>
        <p:txBody>
          <a:bodyPr>
            <a:normAutofit/>
          </a:bodyPr>
          <a:lstStyle/>
          <a:p>
            <a:r>
              <a:rPr lang="en-US" dirty="0" smtClean="0"/>
              <a:t>Divide a piece of paper in two sections</a:t>
            </a:r>
          </a:p>
          <a:p>
            <a:r>
              <a:rPr lang="en-US" dirty="0" smtClean="0"/>
              <a:t>Create a T chart</a:t>
            </a:r>
          </a:p>
          <a:p>
            <a:endParaRPr lang="en-US" dirty="0"/>
          </a:p>
          <a:p>
            <a:endParaRPr lang="en-US" dirty="0" smtClean="0"/>
          </a:p>
          <a:p>
            <a:endParaRPr lang="en-US" dirty="0"/>
          </a:p>
          <a:p>
            <a:endParaRPr lang="en-US" dirty="0" smtClean="0"/>
          </a:p>
          <a:p>
            <a:r>
              <a:rPr lang="en-US" dirty="0"/>
              <a:t>W</a:t>
            </a:r>
            <a:r>
              <a:rPr lang="en-US" dirty="0" smtClean="0"/>
              <a:t>rite everything you know about content and language objectives</a:t>
            </a:r>
          </a:p>
          <a:p>
            <a:r>
              <a:rPr lang="en-US" dirty="0" smtClean="0"/>
              <a:t>15 seconds!</a:t>
            </a:r>
          </a:p>
          <a:p>
            <a:r>
              <a:rPr lang="en-US" dirty="0" smtClean="0"/>
              <a:t>Pass your paper to your right!</a:t>
            </a:r>
          </a:p>
          <a:p>
            <a:r>
              <a:rPr lang="en-US" dirty="0" smtClean="0"/>
              <a:t>Repeat!</a:t>
            </a:r>
          </a:p>
        </p:txBody>
      </p:sp>
      <p:grpSp>
        <p:nvGrpSpPr>
          <p:cNvPr id="13" name="Group 12"/>
          <p:cNvGrpSpPr/>
          <p:nvPr/>
        </p:nvGrpSpPr>
        <p:grpSpPr>
          <a:xfrm>
            <a:off x="4391526" y="2194797"/>
            <a:ext cx="3477127" cy="1438746"/>
            <a:chOff x="4391526" y="2146669"/>
            <a:chExt cx="3477127" cy="1438746"/>
          </a:xfrm>
        </p:grpSpPr>
        <p:cxnSp>
          <p:nvCxnSpPr>
            <p:cNvPr id="8" name="Straight Connector 7"/>
            <p:cNvCxnSpPr/>
            <p:nvPr/>
          </p:nvCxnSpPr>
          <p:spPr>
            <a:xfrm flipH="1">
              <a:off x="6087979" y="2213815"/>
              <a:ext cx="1203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91526" y="2454446"/>
              <a:ext cx="347712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63718" y="2153655"/>
              <a:ext cx="1696453" cy="307777"/>
            </a:xfrm>
            <a:prstGeom prst="rect">
              <a:avLst/>
            </a:prstGeom>
            <a:noFill/>
          </p:spPr>
          <p:txBody>
            <a:bodyPr wrap="square" rtlCol="0">
              <a:spAutoFit/>
            </a:bodyPr>
            <a:lstStyle/>
            <a:p>
              <a:r>
                <a:rPr lang="en-US" sz="1400" dirty="0" smtClean="0"/>
                <a:t>Content Objectives</a:t>
              </a:r>
              <a:endParaRPr lang="en-US" sz="1400" dirty="0"/>
            </a:p>
          </p:txBody>
        </p:sp>
        <p:sp>
          <p:nvSpPr>
            <p:cNvPr id="12" name="TextBox 11"/>
            <p:cNvSpPr txBox="1"/>
            <p:nvPr/>
          </p:nvSpPr>
          <p:spPr>
            <a:xfrm>
              <a:off x="6172200" y="2146669"/>
              <a:ext cx="1696453" cy="307777"/>
            </a:xfrm>
            <a:prstGeom prst="rect">
              <a:avLst/>
            </a:prstGeom>
            <a:noFill/>
          </p:spPr>
          <p:txBody>
            <a:bodyPr wrap="square" rtlCol="0">
              <a:spAutoFit/>
            </a:bodyPr>
            <a:lstStyle/>
            <a:p>
              <a:r>
                <a:rPr lang="en-US" sz="1400" dirty="0" smtClean="0"/>
                <a:t>Language Objectives</a:t>
              </a:r>
              <a:endParaRPr lang="en-US" sz="1400" dirty="0"/>
            </a:p>
          </p:txBody>
        </p:sp>
      </p:grpSp>
    </p:spTree>
    <p:extLst>
      <p:ext uri="{BB962C8B-B14F-4D97-AF65-F5344CB8AC3E}">
        <p14:creationId xmlns:p14="http://schemas.microsoft.com/office/powerpoint/2010/main" val="107901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219" y="1652941"/>
            <a:ext cx="2375327" cy="1600200"/>
          </a:xfrm>
        </p:spPr>
        <p:txBody>
          <a:bodyPr>
            <a:noAutofit/>
          </a:bodyPr>
          <a:lstStyle/>
          <a:p>
            <a:r>
              <a:rPr lang="en-US" sz="4000" dirty="0" smtClean="0"/>
              <a:t>The What and the How</a:t>
            </a:r>
            <a:endParaRPr lang="en-US" sz="4000" dirty="0"/>
          </a:p>
        </p:txBody>
      </p:sp>
      <p:sp>
        <p:nvSpPr>
          <p:cNvPr id="7" name="Content Placeholder 6"/>
          <p:cNvSpPr>
            <a:spLocks noGrp="1"/>
          </p:cNvSpPr>
          <p:nvPr>
            <p:ph idx="1"/>
          </p:nvPr>
        </p:nvSpPr>
        <p:spPr>
          <a:xfrm>
            <a:off x="4047100" y="870285"/>
            <a:ext cx="4285985" cy="4572000"/>
          </a:xfrm>
        </p:spPr>
        <p:txBody>
          <a:bodyPr>
            <a:noAutofit/>
          </a:bodyPr>
          <a:lstStyle/>
          <a:p>
            <a:r>
              <a:rPr lang="en-US" sz="2400" b="1" dirty="0" smtClean="0"/>
              <a:t>Content Objectives come from the </a:t>
            </a:r>
            <a:r>
              <a:rPr lang="en-US" sz="2400" b="1" u="sng" dirty="0" smtClean="0"/>
              <a:t>TEKS</a:t>
            </a:r>
          </a:p>
          <a:p>
            <a:pPr marL="0" indent="0">
              <a:buNone/>
            </a:pPr>
            <a:r>
              <a:rPr lang="en-US" sz="2400" i="1" u="sng" dirty="0" smtClean="0"/>
              <a:t>What</a:t>
            </a:r>
            <a:r>
              <a:rPr lang="en-US" sz="2400" i="1" dirty="0" smtClean="0"/>
              <a:t> am I going to learn?</a:t>
            </a:r>
          </a:p>
          <a:p>
            <a:endParaRPr lang="en-US" sz="2400" dirty="0"/>
          </a:p>
          <a:p>
            <a:r>
              <a:rPr lang="en-US" sz="2400" b="1" dirty="0" smtClean="0"/>
              <a:t>Language Objectives come from the </a:t>
            </a:r>
            <a:r>
              <a:rPr lang="en-US" sz="2400" b="1" u="sng" dirty="0" smtClean="0"/>
              <a:t>ELPS</a:t>
            </a:r>
          </a:p>
          <a:p>
            <a:pPr marL="0" indent="0">
              <a:buNone/>
            </a:pPr>
            <a:r>
              <a:rPr lang="en-US" sz="2400" i="1" u="sng" dirty="0" smtClean="0"/>
              <a:t>How</a:t>
            </a:r>
            <a:r>
              <a:rPr lang="en-US" sz="2400" i="1" dirty="0" smtClean="0"/>
              <a:t> will I demonstrate my learning </a:t>
            </a:r>
            <a:r>
              <a:rPr lang="en-US" i="1" dirty="0"/>
              <a:t>through </a:t>
            </a:r>
            <a:r>
              <a:rPr lang="en-US" i="1" dirty="0">
                <a:solidFill>
                  <a:srgbClr val="C00000"/>
                </a:solidFill>
              </a:rPr>
              <a:t>listening, speaking, reading and/or writing</a:t>
            </a:r>
            <a:r>
              <a:rPr lang="en-US" i="1" dirty="0"/>
              <a:t>?</a:t>
            </a:r>
          </a:p>
        </p:txBody>
      </p:sp>
      <p:sp>
        <p:nvSpPr>
          <p:cNvPr id="6" name="Text Placeholder 5"/>
          <p:cNvSpPr>
            <a:spLocks noGrp="1"/>
          </p:cNvSpPr>
          <p:nvPr>
            <p:ph type="body" sz="half" idx="2"/>
          </p:nvPr>
        </p:nvSpPr>
        <p:spPr>
          <a:xfrm>
            <a:off x="866219" y="2752898"/>
            <a:ext cx="2094869" cy="2895599"/>
          </a:xfrm>
        </p:spPr>
        <p:txBody>
          <a:bodyPr>
            <a:normAutofit/>
          </a:bodyPr>
          <a:lstStyle/>
          <a:p>
            <a:r>
              <a:rPr lang="en-US" sz="2400" dirty="0" smtClean="0"/>
              <a:t>Content and Language Objectives</a:t>
            </a:r>
            <a:endParaRPr lang="en-US" sz="2400" dirty="0"/>
          </a:p>
        </p:txBody>
      </p:sp>
    </p:spTree>
    <p:extLst>
      <p:ext uri="{BB962C8B-B14F-4D97-AF65-F5344CB8AC3E}">
        <p14:creationId xmlns:p14="http://schemas.microsoft.com/office/powerpoint/2010/main" val="1085135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0833" cy="1600200"/>
          </a:xfrm>
        </p:spPr>
        <p:txBody>
          <a:bodyPr>
            <a:normAutofit fontScale="90000"/>
          </a:bodyPr>
          <a:lstStyle/>
          <a:p>
            <a:r>
              <a:rPr lang="en-US" dirty="0" smtClean="0"/>
              <a:t>Content Objective - Sample</a:t>
            </a:r>
            <a:endParaRPr lang="en-US" dirty="0"/>
          </a:p>
        </p:txBody>
      </p:sp>
      <p:sp>
        <p:nvSpPr>
          <p:cNvPr id="3" name="Content Placeholder 2"/>
          <p:cNvSpPr>
            <a:spLocks noGrp="1"/>
          </p:cNvSpPr>
          <p:nvPr>
            <p:ph idx="1"/>
          </p:nvPr>
        </p:nvSpPr>
        <p:spPr>
          <a:xfrm>
            <a:off x="854184" y="1155700"/>
            <a:ext cx="7339321" cy="3416300"/>
          </a:xfrm>
        </p:spPr>
        <p:txBody>
          <a:bodyPr>
            <a:noAutofit/>
          </a:bodyPr>
          <a:lstStyle/>
          <a:p>
            <a:r>
              <a:rPr lang="en-US" sz="2400" b="1" i="1" dirty="0">
                <a:solidFill>
                  <a:schemeClr val="tx1"/>
                </a:solidFill>
              </a:rPr>
              <a:t>Science TEKS:  </a:t>
            </a:r>
            <a:r>
              <a:rPr lang="en-US" sz="2400" u="sng" dirty="0">
                <a:solidFill>
                  <a:schemeClr val="tx1"/>
                </a:solidFill>
              </a:rPr>
              <a:t>Differentiate</a:t>
            </a:r>
            <a:r>
              <a:rPr lang="en-US" sz="2400" dirty="0">
                <a:solidFill>
                  <a:schemeClr val="tx1"/>
                </a:solidFill>
              </a:rPr>
              <a:t> between structure and function in plant and animal cell organelles including cell membrane, cell wall, nucleus, cytoplasm, mitochondria, chloroplast and vacuole. </a:t>
            </a:r>
          </a:p>
          <a:p>
            <a:pPr marL="0" indent="0">
              <a:buNone/>
            </a:pPr>
            <a:endParaRPr lang="en-US" sz="2400" b="1" i="1" dirty="0" smtClean="0">
              <a:solidFill>
                <a:schemeClr val="tx1"/>
              </a:solidFill>
            </a:endParaRPr>
          </a:p>
          <a:p>
            <a:pPr marL="0" indent="0">
              <a:buNone/>
            </a:pPr>
            <a:r>
              <a:rPr lang="en-US" sz="2400" b="1" i="1" dirty="0" smtClean="0">
                <a:solidFill>
                  <a:srgbClr val="660066"/>
                </a:solidFill>
              </a:rPr>
              <a:t>Student </a:t>
            </a:r>
            <a:r>
              <a:rPr lang="en-US" sz="2400" b="1" i="1" dirty="0">
                <a:solidFill>
                  <a:srgbClr val="660066"/>
                </a:solidFill>
              </a:rPr>
              <a:t>Friendly format:  </a:t>
            </a:r>
            <a:r>
              <a:rPr lang="en-US" sz="2400" dirty="0">
                <a:solidFill>
                  <a:srgbClr val="660066"/>
                </a:solidFill>
              </a:rPr>
              <a:t>Today </a:t>
            </a:r>
            <a:r>
              <a:rPr lang="en-US" sz="2400" dirty="0" smtClean="0">
                <a:solidFill>
                  <a:srgbClr val="660066"/>
                </a:solidFill>
              </a:rPr>
              <a:t>I will </a:t>
            </a:r>
            <a:r>
              <a:rPr lang="en-US" sz="2400" u="sng" dirty="0">
                <a:solidFill>
                  <a:srgbClr val="660066"/>
                </a:solidFill>
              </a:rPr>
              <a:t>compare and contrast</a:t>
            </a:r>
            <a:r>
              <a:rPr lang="en-US" sz="2400" dirty="0">
                <a:solidFill>
                  <a:srgbClr val="660066"/>
                </a:solidFill>
              </a:rPr>
              <a:t> the cell structures and functions of plants and animals.</a:t>
            </a:r>
          </a:p>
          <a:p>
            <a:endParaRPr lang="en-US" sz="2400" dirty="0"/>
          </a:p>
        </p:txBody>
      </p:sp>
    </p:spTree>
    <p:extLst>
      <p:ext uri="{BB962C8B-B14F-4D97-AF65-F5344CB8AC3E}">
        <p14:creationId xmlns:p14="http://schemas.microsoft.com/office/powerpoint/2010/main" val="144565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Writing Content Objectives</a:t>
            </a:r>
            <a:endParaRPr lang="en-US" dirty="0"/>
          </a:p>
        </p:txBody>
      </p:sp>
      <p:sp>
        <p:nvSpPr>
          <p:cNvPr id="3" name="Content Placeholder 2"/>
          <p:cNvSpPr>
            <a:spLocks noGrp="1"/>
          </p:cNvSpPr>
          <p:nvPr>
            <p:ph idx="1"/>
          </p:nvPr>
        </p:nvSpPr>
        <p:spPr>
          <a:xfrm>
            <a:off x="762000" y="553452"/>
            <a:ext cx="7543800" cy="3886200"/>
          </a:xfrm>
        </p:spPr>
        <p:txBody>
          <a:bodyPr>
            <a:normAutofit/>
          </a:bodyPr>
          <a:lstStyle/>
          <a:p>
            <a:r>
              <a:rPr lang="en-US" sz="2400" dirty="0" smtClean="0"/>
              <a:t>Pair-up</a:t>
            </a:r>
          </a:p>
          <a:p>
            <a:r>
              <a:rPr lang="en-US" sz="2400" dirty="0" smtClean="0"/>
              <a:t>Analyze a Student Expectation (TEKS) from any content area</a:t>
            </a:r>
          </a:p>
          <a:p>
            <a:r>
              <a:rPr lang="en-US" sz="2400" dirty="0" smtClean="0"/>
              <a:t>Write it in a student-friendly format</a:t>
            </a:r>
          </a:p>
          <a:p>
            <a:r>
              <a:rPr lang="en-US" sz="2400" dirty="0" smtClean="0"/>
              <a:t>You have 2 minutes</a:t>
            </a:r>
          </a:p>
          <a:p>
            <a:r>
              <a:rPr lang="en-US" sz="2400" dirty="0" smtClean="0"/>
              <a:t>Write it on the top of a chart paper</a:t>
            </a:r>
            <a:endParaRPr lang="en-US" sz="2400" dirty="0"/>
          </a:p>
        </p:txBody>
      </p:sp>
    </p:spTree>
    <p:extLst>
      <p:ext uri="{BB962C8B-B14F-4D97-AF65-F5344CB8AC3E}">
        <p14:creationId xmlns:p14="http://schemas.microsoft.com/office/powerpoint/2010/main" val="49736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Language Objective - Sample</a:t>
            </a:r>
            <a:endParaRPr lang="en-US" dirty="0"/>
          </a:p>
        </p:txBody>
      </p:sp>
      <p:sp>
        <p:nvSpPr>
          <p:cNvPr id="3" name="Content Placeholder 2"/>
          <p:cNvSpPr>
            <a:spLocks noGrp="1"/>
          </p:cNvSpPr>
          <p:nvPr>
            <p:ph idx="1"/>
          </p:nvPr>
        </p:nvSpPr>
        <p:spPr/>
        <p:txBody>
          <a:bodyPr>
            <a:normAutofit/>
          </a:bodyPr>
          <a:lstStyle/>
          <a:p>
            <a:pPr marL="0" indent="0">
              <a:buNone/>
            </a:pPr>
            <a:r>
              <a:rPr lang="en-US" sz="2400" b="1" i="1" dirty="0">
                <a:solidFill>
                  <a:srgbClr val="660066"/>
                </a:solidFill>
              </a:rPr>
              <a:t>Content Objective:  </a:t>
            </a:r>
            <a:endParaRPr lang="en-US" sz="2400" b="1" i="1" dirty="0" smtClean="0">
              <a:solidFill>
                <a:srgbClr val="660066"/>
              </a:solidFill>
            </a:endParaRPr>
          </a:p>
          <a:p>
            <a:pPr marL="0" indent="0">
              <a:buNone/>
            </a:pPr>
            <a:r>
              <a:rPr lang="en-US" sz="2400" dirty="0" smtClean="0">
                <a:solidFill>
                  <a:schemeClr val="tx1"/>
                </a:solidFill>
              </a:rPr>
              <a:t>Today </a:t>
            </a:r>
            <a:r>
              <a:rPr lang="en-US" dirty="0">
                <a:solidFill>
                  <a:schemeClr val="tx1"/>
                </a:solidFill>
              </a:rPr>
              <a:t>I</a:t>
            </a:r>
            <a:r>
              <a:rPr lang="en-US" sz="2400" dirty="0" smtClean="0">
                <a:solidFill>
                  <a:schemeClr val="tx1"/>
                </a:solidFill>
              </a:rPr>
              <a:t> </a:t>
            </a:r>
            <a:r>
              <a:rPr lang="en-US" sz="2400" dirty="0">
                <a:solidFill>
                  <a:schemeClr val="tx1"/>
                </a:solidFill>
              </a:rPr>
              <a:t>will </a:t>
            </a:r>
            <a:r>
              <a:rPr lang="en-US" sz="2400" u="sng" dirty="0">
                <a:solidFill>
                  <a:schemeClr val="tx1"/>
                </a:solidFill>
              </a:rPr>
              <a:t>compare and contrast</a:t>
            </a:r>
            <a:r>
              <a:rPr lang="en-US" sz="2400" dirty="0">
                <a:solidFill>
                  <a:schemeClr val="tx1"/>
                </a:solidFill>
              </a:rPr>
              <a:t> the cell structures and functions of plants and </a:t>
            </a:r>
            <a:r>
              <a:rPr lang="en-US" sz="2400" dirty="0" smtClean="0">
                <a:solidFill>
                  <a:schemeClr val="tx1"/>
                </a:solidFill>
              </a:rPr>
              <a:t>animals.</a:t>
            </a:r>
          </a:p>
          <a:p>
            <a:pPr marL="0" indent="0">
              <a:buNone/>
            </a:pPr>
            <a:endParaRPr lang="en-US" sz="2400" dirty="0">
              <a:solidFill>
                <a:schemeClr val="tx1"/>
              </a:solidFill>
            </a:endParaRPr>
          </a:p>
          <a:p>
            <a:pPr marL="0" indent="0">
              <a:buNone/>
            </a:pPr>
            <a:r>
              <a:rPr lang="en-US" sz="2400" b="1" i="1" dirty="0" smtClean="0">
                <a:solidFill>
                  <a:srgbClr val="660066"/>
                </a:solidFill>
              </a:rPr>
              <a:t>Language Objective</a:t>
            </a:r>
            <a:r>
              <a:rPr lang="en-US" sz="2400" b="1" i="1" dirty="0">
                <a:solidFill>
                  <a:srgbClr val="660066"/>
                </a:solidFill>
              </a:rPr>
              <a:t>:  </a:t>
            </a:r>
            <a:endParaRPr lang="en-US" sz="2400" b="1" i="1" dirty="0" smtClean="0">
              <a:solidFill>
                <a:srgbClr val="660066"/>
              </a:solidFill>
            </a:endParaRPr>
          </a:p>
          <a:p>
            <a:pPr marL="0" indent="0">
              <a:buNone/>
            </a:pPr>
            <a:r>
              <a:rPr lang="en-US" sz="2400" b="1" dirty="0" smtClean="0">
                <a:solidFill>
                  <a:schemeClr val="tx1"/>
                </a:solidFill>
              </a:rPr>
              <a:t>Today </a:t>
            </a:r>
            <a:r>
              <a:rPr lang="en-US" b="1" dirty="0">
                <a:solidFill>
                  <a:schemeClr val="tx1"/>
                </a:solidFill>
              </a:rPr>
              <a:t>I</a:t>
            </a:r>
            <a:r>
              <a:rPr lang="en-US" sz="2400" b="1" dirty="0" smtClean="0">
                <a:solidFill>
                  <a:schemeClr val="tx1"/>
                </a:solidFill>
              </a:rPr>
              <a:t> </a:t>
            </a:r>
            <a:r>
              <a:rPr lang="en-US" sz="2400" b="1" dirty="0">
                <a:solidFill>
                  <a:schemeClr val="tx1"/>
                </a:solidFill>
              </a:rPr>
              <a:t>will </a:t>
            </a:r>
            <a:r>
              <a:rPr lang="en-US" sz="2400" b="1" u="sng" dirty="0">
                <a:solidFill>
                  <a:schemeClr val="tx1"/>
                </a:solidFill>
              </a:rPr>
              <a:t>write an essay</a:t>
            </a:r>
            <a:r>
              <a:rPr lang="en-US" sz="2400" b="1" dirty="0">
                <a:solidFill>
                  <a:schemeClr val="tx1"/>
                </a:solidFill>
              </a:rPr>
              <a:t> comparing </a:t>
            </a:r>
            <a:r>
              <a:rPr lang="en-US" sz="2400" b="1" dirty="0" smtClean="0">
                <a:solidFill>
                  <a:schemeClr val="tx1"/>
                </a:solidFill>
              </a:rPr>
              <a:t>and contrasting plant </a:t>
            </a:r>
            <a:r>
              <a:rPr lang="en-US" sz="2400" b="1" dirty="0">
                <a:solidFill>
                  <a:schemeClr val="tx1"/>
                </a:solidFill>
              </a:rPr>
              <a:t>and animal cells </a:t>
            </a:r>
            <a:r>
              <a:rPr lang="en-US" sz="2400" b="1" dirty="0" smtClean="0">
                <a:solidFill>
                  <a:schemeClr val="tx1"/>
                </a:solidFill>
              </a:rPr>
              <a:t>utilizing transitional </a:t>
            </a:r>
            <a:r>
              <a:rPr lang="en-US" sz="2400" b="1" dirty="0">
                <a:solidFill>
                  <a:schemeClr val="tx1"/>
                </a:solidFill>
              </a:rPr>
              <a:t>phrases. </a:t>
            </a:r>
          </a:p>
          <a:p>
            <a:endParaRPr lang="en-US" sz="2400" dirty="0">
              <a:solidFill>
                <a:schemeClr val="tx1"/>
              </a:solidFill>
            </a:endParaRPr>
          </a:p>
        </p:txBody>
      </p:sp>
    </p:spTree>
    <p:extLst>
      <p:ext uri="{BB962C8B-B14F-4D97-AF65-F5344CB8AC3E}">
        <p14:creationId xmlns:p14="http://schemas.microsoft.com/office/powerpoint/2010/main" val="1251067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Writing Language Objectives</a:t>
            </a:r>
            <a:endParaRPr lang="en-US" dirty="0"/>
          </a:p>
        </p:txBody>
      </p:sp>
      <p:sp>
        <p:nvSpPr>
          <p:cNvPr id="3" name="Content Placeholder 2"/>
          <p:cNvSpPr>
            <a:spLocks noGrp="1"/>
          </p:cNvSpPr>
          <p:nvPr>
            <p:ph idx="1"/>
          </p:nvPr>
        </p:nvSpPr>
        <p:spPr>
          <a:xfrm>
            <a:off x="762000" y="409074"/>
            <a:ext cx="7543800" cy="3886200"/>
          </a:xfrm>
        </p:spPr>
        <p:txBody>
          <a:bodyPr>
            <a:normAutofit/>
          </a:bodyPr>
          <a:lstStyle/>
          <a:p>
            <a:r>
              <a:rPr lang="en-US" sz="2400" dirty="0" smtClean="0"/>
              <a:t>Pair-up</a:t>
            </a:r>
          </a:p>
          <a:p>
            <a:r>
              <a:rPr lang="en-US" sz="2400" dirty="0" smtClean="0"/>
              <a:t>Look back at the content objective you wrote</a:t>
            </a:r>
          </a:p>
          <a:p>
            <a:r>
              <a:rPr lang="en-US" sz="2400" dirty="0" smtClean="0"/>
              <a:t>Write a language objective in a student-friendly format</a:t>
            </a:r>
          </a:p>
          <a:p>
            <a:r>
              <a:rPr lang="en-US" sz="2400" dirty="0" smtClean="0"/>
              <a:t>You </a:t>
            </a:r>
            <a:r>
              <a:rPr lang="en-US" sz="2400" dirty="0" smtClean="0"/>
              <a:t>have 2 minutes</a:t>
            </a:r>
          </a:p>
          <a:p>
            <a:r>
              <a:rPr lang="en-US" sz="2400" dirty="0" smtClean="0"/>
              <a:t>Write it on the chart paper below the content objective</a:t>
            </a:r>
            <a:endParaRPr lang="en-US" sz="2400" dirty="0"/>
          </a:p>
        </p:txBody>
      </p:sp>
    </p:spTree>
    <p:extLst>
      <p:ext uri="{BB962C8B-B14F-4D97-AF65-F5344CB8AC3E}">
        <p14:creationId xmlns:p14="http://schemas.microsoft.com/office/powerpoint/2010/main" val="67313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Points to Remember</a:t>
            </a:r>
            <a:endParaRPr lang="en-US" dirty="0"/>
          </a:p>
        </p:txBody>
      </p:sp>
      <p:sp>
        <p:nvSpPr>
          <p:cNvPr id="5" name="Content Placeholder 4"/>
          <p:cNvSpPr>
            <a:spLocks noGrp="1"/>
          </p:cNvSpPr>
          <p:nvPr>
            <p:ph idx="1"/>
          </p:nvPr>
        </p:nvSpPr>
        <p:spPr>
          <a:xfrm>
            <a:off x="762000" y="1213345"/>
            <a:ext cx="7431505" cy="3162127"/>
          </a:xfrm>
        </p:spPr>
        <p:txBody>
          <a:bodyPr>
            <a:normAutofit/>
          </a:bodyPr>
          <a:lstStyle/>
          <a:p>
            <a:r>
              <a:rPr lang="en-US" sz="2400" dirty="0" smtClean="0"/>
              <a:t>Make objectives </a:t>
            </a:r>
            <a:r>
              <a:rPr lang="en-US" sz="2400" b="1" dirty="0" smtClean="0"/>
              <a:t>student friendly </a:t>
            </a:r>
            <a:r>
              <a:rPr lang="en-US" sz="2400" dirty="0" smtClean="0"/>
              <a:t>and appropriate for grade level</a:t>
            </a:r>
            <a:endParaRPr lang="en-US" sz="2400" dirty="0"/>
          </a:p>
          <a:p>
            <a:r>
              <a:rPr lang="en-US" sz="2400" dirty="0" smtClean="0"/>
              <a:t>Objectives are </a:t>
            </a:r>
            <a:r>
              <a:rPr lang="en-US" sz="2400" b="1" dirty="0" smtClean="0"/>
              <a:t>for students</a:t>
            </a:r>
            <a:r>
              <a:rPr lang="en-US" sz="2400" dirty="0" smtClean="0"/>
              <a:t>, not for the adults in the classroom</a:t>
            </a:r>
          </a:p>
          <a:p>
            <a:r>
              <a:rPr lang="en-US" sz="2400" dirty="0" smtClean="0"/>
              <a:t>Post </a:t>
            </a:r>
            <a:r>
              <a:rPr lang="en-US" sz="2400" b="1" dirty="0" smtClean="0"/>
              <a:t>eye level</a:t>
            </a:r>
          </a:p>
          <a:p>
            <a:r>
              <a:rPr lang="en-US" sz="2400" dirty="0" smtClean="0"/>
              <a:t>Review with students </a:t>
            </a:r>
            <a:r>
              <a:rPr lang="en-US" sz="2400" b="1" dirty="0" smtClean="0"/>
              <a:t>before, during and after </a:t>
            </a:r>
            <a:r>
              <a:rPr lang="en-US" sz="2400" dirty="0" smtClean="0"/>
              <a:t>each lesson</a:t>
            </a:r>
            <a:endParaRPr lang="en-US" sz="2400" dirty="0"/>
          </a:p>
        </p:txBody>
      </p:sp>
    </p:spTree>
    <p:extLst>
      <p:ext uri="{BB962C8B-B14F-4D97-AF65-F5344CB8AC3E}">
        <p14:creationId xmlns:p14="http://schemas.microsoft.com/office/powerpoint/2010/main" val="202067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425018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541980"/>
            <a:ext cx="2339498" cy="1600200"/>
          </a:xfrm>
        </p:spPr>
        <p:txBody>
          <a:bodyPr>
            <a:normAutofit/>
          </a:bodyPr>
          <a:lstStyle/>
          <a:p>
            <a:r>
              <a:rPr lang="en-US" sz="4000" dirty="0" smtClean="0"/>
              <a:t>Provide Feedback</a:t>
            </a:r>
            <a:endParaRPr lang="en-US" sz="4000" dirty="0"/>
          </a:p>
        </p:txBody>
      </p:sp>
      <p:sp>
        <p:nvSpPr>
          <p:cNvPr id="7" name="Text Placeholder 6"/>
          <p:cNvSpPr>
            <a:spLocks noGrp="1"/>
          </p:cNvSpPr>
          <p:nvPr>
            <p:ph type="body" sz="half" idx="2"/>
          </p:nvPr>
        </p:nvSpPr>
        <p:spPr>
          <a:xfrm>
            <a:off x="866219" y="3231486"/>
            <a:ext cx="2094869" cy="1506416"/>
          </a:xfrm>
        </p:spPr>
        <p:txBody>
          <a:bodyPr>
            <a:normAutofit/>
          </a:bodyPr>
          <a:lstStyle/>
          <a:p>
            <a:r>
              <a:rPr lang="en-US" sz="2400" dirty="0" smtClean="0"/>
              <a:t>Content and Language Objectives</a:t>
            </a:r>
            <a:endParaRPr lang="en-US" sz="2400" dirty="0"/>
          </a:p>
        </p:txBody>
      </p:sp>
      <p:pic>
        <p:nvPicPr>
          <p:cNvPr id="4" name="Picture 2"/>
          <p:cNvPicPr>
            <a:picLocks noChangeAspect="1" noChangeArrowheads="1"/>
          </p:cNvPicPr>
          <p:nvPr/>
        </p:nvPicPr>
        <p:blipFill>
          <a:blip r:embed="rId2"/>
          <a:srcRect/>
          <a:stretch>
            <a:fillRect/>
          </a:stretch>
        </p:blipFill>
        <p:spPr bwMode="auto">
          <a:xfrm>
            <a:off x="3971854" y="1276967"/>
            <a:ext cx="4249460" cy="35837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8281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4075829" y="1107942"/>
            <a:ext cx="4106179" cy="3800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smtClean="0"/>
              <a:t>Content and Language Objectives</a:t>
            </a:r>
            <a:endParaRPr lang="en-US" sz="2400" dirty="0"/>
          </a:p>
        </p:txBody>
      </p:sp>
    </p:spTree>
    <p:extLst>
      <p:ext uri="{BB962C8B-B14F-4D97-AF65-F5344CB8AC3E}">
        <p14:creationId xmlns:p14="http://schemas.microsoft.com/office/powerpoint/2010/main" val="41134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Feedback</a:t>
            </a:r>
            <a:endParaRPr lang="en-US" dirty="0"/>
          </a:p>
        </p:txBody>
      </p:sp>
      <p:pic>
        <p:nvPicPr>
          <p:cNvPr id="3" name="Picture 2"/>
          <p:cNvPicPr>
            <a:picLocks noChangeAspect="1" noChangeArrowheads="1"/>
          </p:cNvPicPr>
          <p:nvPr/>
        </p:nvPicPr>
        <p:blipFill>
          <a:blip r:embed="rId2"/>
          <a:srcRect/>
          <a:stretch>
            <a:fillRect/>
          </a:stretch>
        </p:blipFill>
        <p:spPr bwMode="auto">
          <a:xfrm rot="5400000">
            <a:off x="4408722" y="1737537"/>
            <a:ext cx="3906386" cy="2111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p:cNvPicPr>
            <a:picLocks noChangeAspect="1" noChangeArrowheads="1"/>
          </p:cNvPicPr>
          <p:nvPr/>
        </p:nvPicPr>
        <p:blipFill>
          <a:blip r:embed="rId3"/>
          <a:srcRect/>
          <a:stretch>
            <a:fillRect/>
          </a:stretch>
        </p:blipFill>
        <p:spPr bwMode="auto">
          <a:xfrm>
            <a:off x="1533341" y="930801"/>
            <a:ext cx="2885188" cy="38096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0859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a:xfrm>
            <a:off x="1620628" y="841620"/>
            <a:ext cx="5923172" cy="3884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smtClean="0"/>
              <a:t>Provide Feedback</a:t>
            </a:r>
            <a:endParaRPr lang="en-US" dirty="0"/>
          </a:p>
        </p:txBody>
      </p:sp>
    </p:spTree>
    <p:extLst>
      <p:ext uri="{BB962C8B-B14F-4D97-AF65-F5344CB8AC3E}">
        <p14:creationId xmlns:p14="http://schemas.microsoft.com/office/powerpoint/2010/main" val="159369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_8.JPG"/>
          <p:cNvPicPr>
            <a:picLocks noChangeAspect="1"/>
          </p:cNvPicPr>
          <p:nvPr/>
        </p:nvPicPr>
        <p:blipFill>
          <a:blip r:embed="rId2"/>
          <a:srcRect l="7362" r="12553" b="35593"/>
          <a:stretch>
            <a:fillRect/>
          </a:stretch>
        </p:blipFill>
        <p:spPr>
          <a:xfrm>
            <a:off x="1606216" y="990600"/>
            <a:ext cx="5937584"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itle 2"/>
          <p:cNvSpPr>
            <a:spLocks noGrp="1"/>
          </p:cNvSpPr>
          <p:nvPr>
            <p:ph type="title"/>
          </p:nvPr>
        </p:nvSpPr>
        <p:spPr>
          <a:xfrm>
            <a:off x="762000" y="4572000"/>
            <a:ext cx="6781800" cy="1600200"/>
          </a:xfrm>
        </p:spPr>
        <p:txBody>
          <a:bodyPr/>
          <a:lstStyle/>
          <a:p>
            <a:r>
              <a:rPr lang="en-US" dirty="0" smtClean="0"/>
              <a:t>Provide Feedback</a:t>
            </a:r>
            <a:endParaRPr lang="en-US" dirty="0"/>
          </a:p>
        </p:txBody>
      </p:sp>
    </p:spTree>
    <p:extLst>
      <p:ext uri="{BB962C8B-B14F-4D97-AF65-F5344CB8AC3E}">
        <p14:creationId xmlns:p14="http://schemas.microsoft.com/office/powerpoint/2010/main" val="183082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hoto_12.JPG"/>
          <p:cNvPicPr>
            <a:picLocks noChangeAspect="1"/>
          </p:cNvPicPr>
          <p:nvPr/>
        </p:nvPicPr>
        <p:blipFill>
          <a:blip r:embed="rId2"/>
          <a:stretch>
            <a:fillRect/>
          </a:stretch>
        </p:blipFill>
        <p:spPr>
          <a:xfrm>
            <a:off x="4331208" y="887741"/>
            <a:ext cx="3381658" cy="45088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smtClean="0"/>
              <a:t>Content and Language Objectives</a:t>
            </a:r>
            <a:endParaRPr lang="en-US" sz="2400" dirty="0"/>
          </a:p>
        </p:txBody>
      </p:sp>
    </p:spTree>
    <p:extLst>
      <p:ext uri="{BB962C8B-B14F-4D97-AF65-F5344CB8AC3E}">
        <p14:creationId xmlns:p14="http://schemas.microsoft.com/office/powerpoint/2010/main" val="158498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Tree>
    <p:extLst>
      <p:ext uri="{BB962C8B-B14F-4D97-AF65-F5344CB8AC3E}">
        <p14:creationId xmlns:p14="http://schemas.microsoft.com/office/powerpoint/2010/main" val="63112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Speaking in complete sentences</a:t>
            </a:r>
            <a:endParaRPr lang="en-US" dirty="0"/>
          </a:p>
        </p:txBody>
      </p:sp>
    </p:spTree>
    <p:extLst>
      <p:ext uri="{BB962C8B-B14F-4D97-AF65-F5344CB8AC3E}">
        <p14:creationId xmlns:p14="http://schemas.microsoft.com/office/powerpoint/2010/main" val="82676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1-2-4-ALL</a:t>
            </a:r>
            <a:endParaRPr lang="en-US" dirty="0"/>
          </a:p>
        </p:txBody>
      </p:sp>
      <p:sp>
        <p:nvSpPr>
          <p:cNvPr id="6" name="Content Placeholder 2"/>
          <p:cNvSpPr txBox="1">
            <a:spLocks/>
          </p:cNvSpPr>
          <p:nvPr/>
        </p:nvSpPr>
        <p:spPr>
          <a:xfrm>
            <a:off x="762000" y="820880"/>
            <a:ext cx="7503695" cy="375112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7150" indent="0" algn="ctr">
              <a:spcBef>
                <a:spcPts val="580"/>
              </a:spcBef>
              <a:buClr>
                <a:schemeClr val="accent3">
                  <a:lumMod val="75000"/>
                </a:schemeClr>
              </a:buClr>
              <a:buFont typeface="Wingdings 2" pitchFamily="18" charset="2"/>
              <a:buNone/>
              <a:defRPr/>
            </a:pPr>
            <a:r>
              <a:rPr lang="en-US" sz="2800" dirty="0">
                <a:solidFill>
                  <a:srgbClr val="C00000"/>
                </a:solidFill>
              </a:rPr>
              <a:t>Why is it important to encourage English Learners to speak in complete sentences?</a:t>
            </a:r>
          </a:p>
          <a:p>
            <a:pPr marL="365760" indent="-283464">
              <a:spcBef>
                <a:spcPts val="580"/>
              </a:spcBef>
              <a:buClr>
                <a:schemeClr val="accent3">
                  <a:lumMod val="75000"/>
                </a:schemeClr>
              </a:buClr>
              <a:buFont typeface="Wingdings" pitchFamily="2" charset="2"/>
              <a:buChar char="§"/>
              <a:defRPr/>
            </a:pPr>
            <a:endParaRPr lang="en-US" sz="2400" dirty="0">
              <a:solidFill>
                <a:schemeClr val="tx2"/>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Write your individual answer on a piece of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Share with a partner and add any new ideas to your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Now share with another </a:t>
            </a:r>
            <a:r>
              <a:rPr lang="en-US" sz="2400" dirty="0" smtClean="0">
                <a:solidFill>
                  <a:schemeClr val="tx2"/>
                </a:solidFill>
              </a:rPr>
              <a:t>pair your </a:t>
            </a:r>
            <a:r>
              <a:rPr lang="en-US" sz="2400" dirty="0">
                <a:solidFill>
                  <a:schemeClr val="tx2"/>
                </a:solidFill>
              </a:rPr>
              <a:t>answers and keep adding new ideas to your own papers.</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As a whole table come up with a final complete </a:t>
            </a:r>
            <a:r>
              <a:rPr lang="en-US" sz="2400" dirty="0" smtClean="0">
                <a:solidFill>
                  <a:schemeClr val="tx2"/>
                </a:solidFill>
              </a:rPr>
              <a:t>answer.</a:t>
            </a:r>
            <a:endParaRPr lang="en-US" sz="2400" dirty="0">
              <a:solidFill>
                <a:schemeClr val="tx2"/>
              </a:solidFill>
            </a:endParaRPr>
          </a:p>
        </p:txBody>
      </p:sp>
    </p:spTree>
    <p:extLst>
      <p:ext uri="{BB962C8B-B14F-4D97-AF65-F5344CB8AC3E}">
        <p14:creationId xmlns:p14="http://schemas.microsoft.com/office/powerpoint/2010/main" val="12247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t>
            </a:r>
            <a:r>
              <a:rPr lang="en-US" dirty="0"/>
              <a:t>Y</a:t>
            </a:r>
            <a:r>
              <a:rPr lang="en-US" dirty="0" smtClean="0"/>
              <a:t>our Answers</a:t>
            </a:r>
            <a:endParaRPr lang="en-US" dirty="0"/>
          </a:p>
        </p:txBody>
      </p:sp>
      <p:sp>
        <p:nvSpPr>
          <p:cNvPr id="3" name="Content Placeholder 2"/>
          <p:cNvSpPr txBox="1">
            <a:spLocks/>
          </p:cNvSpPr>
          <p:nvPr/>
        </p:nvSpPr>
        <p:spPr>
          <a:xfrm>
            <a:off x="457498" y="3942348"/>
            <a:ext cx="8229600" cy="762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buFont typeface="Wingdings 2" charset="0"/>
              <a:buNone/>
            </a:pPr>
            <a:r>
              <a:rPr lang="en-US" sz="2800" b="1" dirty="0" err="1" smtClean="0">
                <a:latin typeface="Century Gothic" charset="0"/>
              </a:rPr>
              <a:t>iRandomizer</a:t>
            </a:r>
            <a:r>
              <a:rPr lang="en-US" sz="2800" b="1" dirty="0" smtClean="0">
                <a:latin typeface="Century Gothic" charset="0"/>
              </a:rPr>
              <a:t> App</a:t>
            </a:r>
            <a:endParaRPr lang="en-US" sz="2800" b="1" dirty="0">
              <a:latin typeface="Century Gothic" charset="0"/>
            </a:endParaRPr>
          </a:p>
        </p:txBody>
      </p:sp>
      <p:pic>
        <p:nvPicPr>
          <p:cNvPr id="4" name="Picture 2" descr="C:\Documents and Settings\kchapa\Local Settings\Temporary Internet Files\Content.IE5\8WX9BGEJ\MC90006521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798" y="1114945"/>
            <a:ext cx="2667000" cy="250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29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graphicFrame>
        <p:nvGraphicFramePr>
          <p:cNvPr id="6" name="Diagram 5"/>
          <p:cNvGraphicFramePr/>
          <p:nvPr>
            <p:extLst>
              <p:ext uri="{D42A27DB-BD31-4B8C-83A1-F6EECF244321}">
                <p14:modId xmlns:p14="http://schemas.microsoft.com/office/powerpoint/2010/main" val="2142336073"/>
              </p:ext>
            </p:extLst>
          </p:nvPr>
        </p:nvGraphicFramePr>
        <p:xfrm>
          <a:off x="1233714" y="653143"/>
          <a:ext cx="6858000" cy="47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430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99947" cy="1600200"/>
          </a:xfrm>
        </p:spPr>
        <p:txBody>
          <a:bodyPr>
            <a:normAutofit fontScale="90000"/>
          </a:bodyPr>
          <a:lstStyle/>
          <a:p>
            <a:r>
              <a:rPr lang="en-US" dirty="0" smtClean="0"/>
              <a:t>Use of Complete Sentences</a:t>
            </a:r>
            <a:endParaRPr lang="en-US" dirty="0"/>
          </a:p>
        </p:txBody>
      </p:sp>
      <p:sp>
        <p:nvSpPr>
          <p:cNvPr id="3" name="Content Placeholder 2"/>
          <p:cNvSpPr txBox="1">
            <a:spLocks/>
          </p:cNvSpPr>
          <p:nvPr/>
        </p:nvSpPr>
        <p:spPr>
          <a:xfrm>
            <a:off x="603340" y="833072"/>
            <a:ext cx="7758607" cy="424425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82296" indent="0" algn="ctr">
              <a:spcBef>
                <a:spcPts val="580"/>
              </a:spcBef>
              <a:buClr>
                <a:schemeClr val="accent3">
                  <a:lumMod val="75000"/>
                </a:schemeClr>
              </a:buClr>
              <a:buNone/>
              <a:defRPr/>
            </a:pPr>
            <a:r>
              <a:rPr lang="en-US" sz="2800" dirty="0">
                <a:solidFill>
                  <a:srgbClr val="C00000"/>
                </a:solidFill>
              </a:rPr>
              <a:t>Does this mean that students need to answer in complete sentences all the time?</a:t>
            </a:r>
          </a:p>
          <a:p>
            <a:pPr marL="365760" indent="-283464">
              <a:spcBef>
                <a:spcPts val="580"/>
              </a:spcBef>
              <a:buClr>
                <a:schemeClr val="accent3">
                  <a:lumMod val="75000"/>
                </a:schemeClr>
              </a:buClr>
              <a:buFont typeface="Wingdings" pitchFamily="2" charset="2"/>
              <a:buChar char="§"/>
              <a:defRPr/>
            </a:pPr>
            <a:endParaRPr lang="en-US" sz="2800" dirty="0">
              <a:solidFill>
                <a:schemeClr val="tx2"/>
              </a:solidFill>
            </a:endParaRPr>
          </a:p>
          <a:p>
            <a:pPr marL="365760" indent="-283464">
              <a:spcBef>
                <a:spcPts val="580"/>
              </a:spcBef>
              <a:buClr>
                <a:schemeClr val="accent3">
                  <a:lumMod val="75000"/>
                </a:schemeClr>
              </a:buClr>
              <a:buFont typeface="Wingdings 2"/>
              <a:buNone/>
              <a:defRPr/>
            </a:pPr>
            <a:r>
              <a:rPr lang="en-US" sz="2800" dirty="0" smtClean="0">
                <a:solidFill>
                  <a:schemeClr val="tx2"/>
                </a:solidFill>
              </a:rPr>
              <a:t>	TIP</a:t>
            </a:r>
            <a:r>
              <a:rPr lang="en-US" sz="2800" dirty="0">
                <a:solidFill>
                  <a:schemeClr val="tx2"/>
                </a:solidFill>
              </a:rPr>
              <a:t>: </a:t>
            </a:r>
          </a:p>
          <a:p>
            <a:pPr marL="365760" indent="-283464">
              <a:spcBef>
                <a:spcPts val="580"/>
              </a:spcBef>
              <a:buClr>
                <a:schemeClr val="accent3">
                  <a:lumMod val="75000"/>
                </a:schemeClr>
              </a:buClr>
              <a:buFont typeface="Wingdings 2"/>
              <a:buNone/>
              <a:defRPr/>
            </a:pPr>
            <a:r>
              <a:rPr lang="en-US" sz="2800" dirty="0">
                <a:solidFill>
                  <a:schemeClr val="tx2"/>
                </a:solidFill>
              </a:rPr>
              <a:t>	Provide students with sentence frames and sentence starters if they are struggling to produce complete thoughts in English. </a:t>
            </a:r>
          </a:p>
        </p:txBody>
      </p:sp>
    </p:spTree>
    <p:extLst>
      <p:ext uri="{BB962C8B-B14F-4D97-AF65-F5344CB8AC3E}">
        <p14:creationId xmlns:p14="http://schemas.microsoft.com/office/powerpoint/2010/main" val="21167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8983579" cy="1600200"/>
          </a:xfrm>
        </p:spPr>
        <p:txBody>
          <a:bodyPr>
            <a:normAutofit/>
          </a:bodyPr>
          <a:lstStyle/>
          <a:p>
            <a:r>
              <a:rPr lang="en-US" sz="4800" dirty="0" smtClean="0"/>
              <a:t>Use of Complete Sentences</a:t>
            </a:r>
            <a:endParaRPr lang="en-US" sz="4800" dirty="0"/>
          </a:p>
        </p:txBody>
      </p:sp>
      <p:sp>
        <p:nvSpPr>
          <p:cNvPr id="3" name="Content Placeholder 2"/>
          <p:cNvSpPr txBox="1">
            <a:spLocks/>
          </p:cNvSpPr>
          <p:nvPr/>
        </p:nvSpPr>
        <p:spPr>
          <a:xfrm>
            <a:off x="557463" y="760287"/>
            <a:ext cx="8060388" cy="440453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200" dirty="0" smtClean="0">
                <a:solidFill>
                  <a:schemeClr val="tx1"/>
                </a:solidFill>
                <a:latin typeface="Century Gothic" charset="0"/>
              </a:rPr>
              <a:t>1.  When reviewing a handout or worksheet</a:t>
            </a:r>
          </a:p>
          <a:p>
            <a:pPr marL="822325" lvl="2">
              <a:spcBef>
                <a:spcPts val="375"/>
              </a:spcBef>
              <a:buClr>
                <a:srgbClr val="FFAEC5"/>
              </a:buClr>
              <a:buFont typeface="Wingdings 2" charset="0"/>
              <a:buNone/>
            </a:pPr>
            <a:endParaRPr lang="en-US" sz="2200" dirty="0" smtClean="0">
              <a:solidFill>
                <a:schemeClr val="tx1"/>
              </a:solidFill>
              <a:latin typeface="Century Gothic" charset="0"/>
            </a:endParaRPr>
          </a:p>
          <a:p>
            <a:pPr marL="822325" lvl="2">
              <a:spcBef>
                <a:spcPts val="375"/>
              </a:spcBef>
              <a:buClr>
                <a:srgbClr val="FFAEC5"/>
              </a:buClr>
              <a:buFont typeface="Wingdings 2" charset="0"/>
              <a:buNone/>
            </a:pPr>
            <a:r>
              <a:rPr lang="en-US" sz="2200" b="1" u="sng" dirty="0" smtClean="0">
                <a:solidFill>
                  <a:schemeClr val="tx1"/>
                </a:solidFill>
                <a:latin typeface="Century Gothic" charset="0"/>
              </a:rPr>
              <a:t>Non-Example</a:t>
            </a:r>
          </a:p>
          <a:p>
            <a:pPr marL="822325" lvl="2">
              <a:spcBef>
                <a:spcPts val="375"/>
              </a:spcBef>
              <a:buClr>
                <a:srgbClr val="FFAEC5"/>
              </a:buClr>
              <a:buFont typeface="Wingdings 2" charset="0"/>
              <a:buNone/>
            </a:pPr>
            <a:r>
              <a:rPr lang="en-US" sz="2200" dirty="0" smtClean="0">
                <a:solidFill>
                  <a:schemeClr val="tx1"/>
                </a:solidFill>
                <a:latin typeface="Century Gothic" charset="0"/>
              </a:rPr>
              <a:t>Teacher: How much is 5 X 4?     </a:t>
            </a:r>
          </a:p>
          <a:p>
            <a:pPr marL="822325" lvl="2">
              <a:spcBef>
                <a:spcPts val="375"/>
              </a:spcBef>
              <a:buClr>
                <a:srgbClr val="FFAEC5"/>
              </a:buClr>
              <a:buFont typeface="Wingdings 2" charset="0"/>
              <a:buNone/>
            </a:pPr>
            <a:r>
              <a:rPr lang="en-US" sz="2200" i="1" dirty="0" smtClean="0">
                <a:solidFill>
                  <a:schemeClr val="tx1"/>
                </a:solidFill>
                <a:latin typeface="Century Gothic" charset="0"/>
              </a:rPr>
              <a:t>Student: 20!</a:t>
            </a:r>
          </a:p>
          <a:p>
            <a:pPr marL="822325" lvl="2">
              <a:spcBef>
                <a:spcPts val="375"/>
              </a:spcBef>
              <a:buClr>
                <a:srgbClr val="FFAEC5"/>
              </a:buClr>
              <a:buFont typeface="Wingdings 2" charset="0"/>
              <a:buNone/>
            </a:pPr>
            <a:endParaRPr lang="en-US" sz="2200" dirty="0" smtClean="0">
              <a:solidFill>
                <a:schemeClr val="tx1"/>
              </a:solidFill>
              <a:latin typeface="Century Gothic" charset="0"/>
            </a:endParaRPr>
          </a:p>
          <a:p>
            <a:pPr marL="822325" lvl="2">
              <a:spcBef>
                <a:spcPts val="375"/>
              </a:spcBef>
              <a:buClr>
                <a:srgbClr val="FFAEC5"/>
              </a:buClr>
              <a:buFont typeface="Wingdings 2" charset="0"/>
              <a:buNone/>
            </a:pPr>
            <a:r>
              <a:rPr lang="en-US" sz="2200" b="1" u="sng" dirty="0" smtClean="0">
                <a:solidFill>
                  <a:schemeClr val="tx1"/>
                </a:solidFill>
                <a:latin typeface="Century Gothic" charset="0"/>
              </a:rPr>
              <a:t>Example</a:t>
            </a:r>
          </a:p>
          <a:p>
            <a:pPr marL="822325" lvl="2">
              <a:spcBef>
                <a:spcPts val="375"/>
              </a:spcBef>
              <a:buClr>
                <a:srgbClr val="FFAEC5"/>
              </a:buClr>
              <a:buFont typeface="Wingdings 2" charset="0"/>
              <a:buNone/>
            </a:pPr>
            <a:r>
              <a:rPr lang="en-US" sz="2200" dirty="0" smtClean="0">
                <a:solidFill>
                  <a:schemeClr val="tx1"/>
                </a:solidFill>
                <a:latin typeface="Century Gothic" charset="0"/>
              </a:rPr>
              <a:t>Teacher:  What is the </a:t>
            </a:r>
            <a:r>
              <a:rPr lang="en-US" sz="2200" u="sng" dirty="0" smtClean="0">
                <a:solidFill>
                  <a:srgbClr val="660066"/>
                </a:solidFill>
                <a:latin typeface="Century Gothic" charset="0"/>
              </a:rPr>
              <a:t>product</a:t>
            </a:r>
            <a:r>
              <a:rPr lang="en-US" sz="2200" dirty="0" smtClean="0">
                <a:solidFill>
                  <a:schemeClr val="tx1"/>
                </a:solidFill>
                <a:latin typeface="Century Gothic" charset="0"/>
              </a:rPr>
              <a:t> of 5 X 4?     </a:t>
            </a:r>
          </a:p>
          <a:p>
            <a:pPr marL="822325" lvl="2">
              <a:spcBef>
                <a:spcPts val="375"/>
              </a:spcBef>
              <a:buClr>
                <a:srgbClr val="FFAEC5"/>
              </a:buClr>
              <a:buFont typeface="Wingdings 2" charset="0"/>
              <a:buNone/>
            </a:pPr>
            <a:r>
              <a:rPr lang="en-US" sz="2200" i="1" dirty="0" smtClean="0">
                <a:solidFill>
                  <a:schemeClr val="tx1"/>
                </a:solidFill>
                <a:latin typeface="Century Gothic" charset="0"/>
              </a:rPr>
              <a:t>Student:  The </a:t>
            </a:r>
            <a:r>
              <a:rPr lang="en-US" sz="2200" i="1" u="sng" dirty="0" smtClean="0">
                <a:solidFill>
                  <a:srgbClr val="660066"/>
                </a:solidFill>
                <a:latin typeface="Century Gothic" charset="0"/>
              </a:rPr>
              <a:t>product</a:t>
            </a:r>
            <a:r>
              <a:rPr lang="en-US" sz="2200" dirty="0" smtClean="0">
                <a:solidFill>
                  <a:schemeClr val="tx1"/>
                </a:solidFill>
                <a:latin typeface="Century Gothic" charset="0"/>
              </a:rPr>
              <a:t> </a:t>
            </a:r>
            <a:r>
              <a:rPr lang="en-US" sz="2200" i="1" dirty="0" smtClean="0">
                <a:solidFill>
                  <a:schemeClr val="tx1"/>
                </a:solidFill>
                <a:latin typeface="Century Gothic" charset="0"/>
              </a:rPr>
              <a:t>of 5 and 4 is 20</a:t>
            </a:r>
            <a:endParaRPr lang="en-US" sz="2200" i="1" dirty="0">
              <a:solidFill>
                <a:schemeClr val="tx1"/>
              </a:solidFill>
              <a:latin typeface="Century Gothic" charset="0"/>
            </a:endParaRPr>
          </a:p>
        </p:txBody>
      </p:sp>
      <p:sp>
        <p:nvSpPr>
          <p:cNvPr id="4" name="Down Arrow 3"/>
          <p:cNvSpPr/>
          <p:nvPr/>
        </p:nvSpPr>
        <p:spPr>
          <a:xfrm>
            <a:off x="4458933" y="301068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flipV="1">
            <a:off x="3382337" y="4343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3932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51821" cy="1600200"/>
          </a:xfrm>
        </p:spPr>
        <p:txBody>
          <a:bodyPr>
            <a:normAutofit fontScale="90000"/>
          </a:bodyPr>
          <a:lstStyle/>
          <a:p>
            <a:r>
              <a:rPr lang="en-US" smtClean="0"/>
              <a:t>Use of Complete </a:t>
            </a:r>
            <a:r>
              <a:rPr lang="en-US" dirty="0" smtClean="0"/>
              <a:t>Sentences</a:t>
            </a:r>
            <a:endParaRPr lang="en-US" dirty="0"/>
          </a:p>
        </p:txBody>
      </p:sp>
      <p:sp>
        <p:nvSpPr>
          <p:cNvPr id="3" name="Content Placeholder 2"/>
          <p:cNvSpPr txBox="1">
            <a:spLocks/>
          </p:cNvSpPr>
          <p:nvPr/>
        </p:nvSpPr>
        <p:spPr>
          <a:xfrm>
            <a:off x="761999" y="803656"/>
            <a:ext cx="7551821" cy="416137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000" dirty="0" smtClean="0">
                <a:solidFill>
                  <a:schemeClr val="tx1"/>
                </a:solidFill>
                <a:latin typeface="Century Gothic" charset="0"/>
              </a:rPr>
              <a:t>2.  When students are given sentence starters</a:t>
            </a:r>
          </a:p>
          <a:p>
            <a:pPr marL="822325" lvl="2">
              <a:spcBef>
                <a:spcPts val="375"/>
              </a:spcBef>
              <a:buClr>
                <a:srgbClr val="FFAEC5"/>
              </a:buClr>
              <a:buFont typeface="Wingdings 2" charset="0"/>
              <a:buNone/>
            </a:pPr>
            <a:endParaRPr lang="en-US" sz="2000" u="sng" dirty="0" smtClean="0">
              <a:solidFill>
                <a:schemeClr val="tx1"/>
              </a:solidFill>
              <a:latin typeface="Century Gothic" charset="0"/>
            </a:endParaRPr>
          </a:p>
          <a:p>
            <a:pPr marL="822325" lvl="2">
              <a:spcBef>
                <a:spcPts val="375"/>
              </a:spcBef>
              <a:buClr>
                <a:srgbClr val="FFAEC5"/>
              </a:buClr>
              <a:buFont typeface="Wingdings 2" charset="0"/>
              <a:buNone/>
            </a:pPr>
            <a:r>
              <a:rPr lang="en-US" sz="2000" b="1" u="sng" dirty="0" smtClean="0">
                <a:solidFill>
                  <a:schemeClr val="tx1"/>
                </a:solidFill>
                <a:latin typeface="Century Gothic" charset="0"/>
              </a:rPr>
              <a:t>Non-Example</a:t>
            </a:r>
          </a:p>
          <a:p>
            <a:pPr marL="822325" lvl="2">
              <a:spcBef>
                <a:spcPts val="375"/>
              </a:spcBef>
              <a:buClr>
                <a:srgbClr val="FFAEC5"/>
              </a:buClr>
              <a:buFont typeface="Wingdings 2" charset="0"/>
              <a:buNone/>
            </a:pPr>
            <a:r>
              <a:rPr lang="en-US" sz="2000" dirty="0" smtClean="0">
                <a:solidFill>
                  <a:schemeClr val="tx1"/>
                </a:solidFill>
                <a:latin typeface="Century Gothic" charset="0"/>
              </a:rPr>
              <a:t>Teacher: 	Who is your favorite </a:t>
            </a:r>
            <a:r>
              <a:rPr lang="en-US" sz="2000" u="sng" dirty="0" smtClean="0">
                <a:solidFill>
                  <a:srgbClr val="660066"/>
                </a:solidFill>
                <a:latin typeface="Century Gothic" charset="0"/>
              </a:rPr>
              <a:t>character</a:t>
            </a:r>
            <a:r>
              <a:rPr lang="en-US" sz="2000" dirty="0" smtClean="0">
                <a:solidFill>
                  <a:srgbClr val="660066"/>
                </a:solidFill>
                <a:latin typeface="Century Gothic" charset="0"/>
              </a:rPr>
              <a:t> </a:t>
            </a:r>
            <a:r>
              <a:rPr lang="en-US" sz="2000" dirty="0" smtClean="0">
                <a:solidFill>
                  <a:schemeClr val="tx1"/>
                </a:solidFill>
                <a:latin typeface="Century Gothic" charset="0"/>
              </a:rPr>
              <a:t>and why?</a:t>
            </a:r>
          </a:p>
          <a:p>
            <a:pPr marL="822325" lvl="2">
              <a:spcBef>
                <a:spcPts val="375"/>
              </a:spcBef>
              <a:buClr>
                <a:srgbClr val="FFAEC5"/>
              </a:buClr>
              <a:buFont typeface="Wingdings 2" charset="0"/>
              <a:buNone/>
            </a:pPr>
            <a:r>
              <a:rPr lang="en-US" sz="2000" i="1" dirty="0" smtClean="0">
                <a:solidFill>
                  <a:schemeClr val="tx1"/>
                </a:solidFill>
                <a:latin typeface="Century Gothic" charset="0"/>
              </a:rPr>
              <a:t>Student: 	Esperanza!</a:t>
            </a:r>
          </a:p>
          <a:p>
            <a:pPr marL="822325" lvl="2">
              <a:spcBef>
                <a:spcPts val="375"/>
              </a:spcBef>
              <a:buClr>
                <a:srgbClr val="FFAEC5"/>
              </a:buClr>
              <a:buFont typeface="Wingdings 2" charset="0"/>
              <a:buNone/>
            </a:pPr>
            <a:endParaRPr lang="en-US" sz="2000" dirty="0" smtClean="0">
              <a:solidFill>
                <a:schemeClr val="tx1"/>
              </a:solidFill>
              <a:latin typeface="Century Gothic" charset="0"/>
            </a:endParaRPr>
          </a:p>
          <a:p>
            <a:pPr marL="822325" lvl="2">
              <a:spcBef>
                <a:spcPts val="375"/>
              </a:spcBef>
              <a:buClr>
                <a:srgbClr val="FFAEC5"/>
              </a:buClr>
              <a:buFont typeface="Wingdings 2" charset="0"/>
              <a:buNone/>
            </a:pPr>
            <a:r>
              <a:rPr lang="en-US" sz="2000" b="1" u="sng" dirty="0" smtClean="0">
                <a:solidFill>
                  <a:schemeClr val="tx1"/>
                </a:solidFill>
                <a:latin typeface="Century Gothic" charset="0"/>
              </a:rPr>
              <a:t>Example</a:t>
            </a:r>
          </a:p>
          <a:p>
            <a:pPr marL="822325" lvl="2">
              <a:spcBef>
                <a:spcPts val="375"/>
              </a:spcBef>
              <a:buClr>
                <a:srgbClr val="FFAEC5"/>
              </a:buClr>
              <a:buFont typeface="Wingdings 2" charset="0"/>
              <a:buNone/>
            </a:pPr>
            <a:r>
              <a:rPr lang="en-US" sz="2000" dirty="0" smtClean="0">
                <a:solidFill>
                  <a:schemeClr val="tx1"/>
                </a:solidFill>
                <a:latin typeface="Century Gothic" charset="0"/>
              </a:rPr>
              <a:t>Teacher: 	Who is your favorite </a:t>
            </a:r>
            <a:r>
              <a:rPr lang="en-US" sz="2000" u="sng" dirty="0" smtClean="0">
                <a:solidFill>
                  <a:srgbClr val="660066"/>
                </a:solidFill>
                <a:latin typeface="Century Gothic" charset="0"/>
              </a:rPr>
              <a:t>character</a:t>
            </a:r>
            <a:r>
              <a:rPr lang="en-US" sz="2000" dirty="0" smtClean="0">
                <a:solidFill>
                  <a:schemeClr val="tx1"/>
                </a:solidFill>
                <a:latin typeface="Century Gothic" charset="0"/>
              </a:rPr>
              <a:t> and why? Please complete the following sentence: </a:t>
            </a:r>
            <a:r>
              <a:rPr lang="ja-JP" altLang="en-US" sz="2000" dirty="0" smtClean="0">
                <a:solidFill>
                  <a:schemeClr val="tx1"/>
                </a:solidFill>
                <a:latin typeface="Century Gothic" charset="0"/>
              </a:rPr>
              <a:t>“</a:t>
            </a:r>
            <a:r>
              <a:rPr lang="en-US" sz="2000" dirty="0" smtClean="0">
                <a:solidFill>
                  <a:schemeClr val="tx1"/>
                </a:solidFill>
                <a:latin typeface="Century Gothic" charset="0"/>
              </a:rPr>
              <a:t>My favorite </a:t>
            </a:r>
            <a:r>
              <a:rPr lang="en-US" sz="2000" u="sng" dirty="0" smtClean="0">
                <a:solidFill>
                  <a:srgbClr val="660066"/>
                </a:solidFill>
                <a:latin typeface="Century Gothic" charset="0"/>
              </a:rPr>
              <a:t>character</a:t>
            </a:r>
            <a:r>
              <a:rPr lang="en-US" sz="2000" dirty="0" smtClean="0">
                <a:solidFill>
                  <a:schemeClr val="tx1"/>
                </a:solidFill>
                <a:latin typeface="Century Gothic" charset="0"/>
              </a:rPr>
              <a:t> is… because…</a:t>
            </a:r>
            <a:r>
              <a:rPr lang="ja-JP" altLang="en-US" sz="2000" dirty="0" smtClean="0">
                <a:solidFill>
                  <a:schemeClr val="tx1"/>
                </a:solidFill>
                <a:latin typeface="Century Gothic" charset="0"/>
              </a:rPr>
              <a:t>”</a:t>
            </a:r>
            <a:endParaRPr lang="en-US" sz="2000" dirty="0" smtClean="0">
              <a:solidFill>
                <a:schemeClr val="tx1"/>
              </a:solidFill>
              <a:latin typeface="Century Gothic" charset="0"/>
            </a:endParaRPr>
          </a:p>
          <a:p>
            <a:pPr marL="822325" lvl="2">
              <a:spcBef>
                <a:spcPts val="375"/>
              </a:spcBef>
              <a:buClr>
                <a:srgbClr val="FFAEC5"/>
              </a:buClr>
              <a:buFont typeface="Wingdings 2" charset="0"/>
              <a:buNone/>
            </a:pPr>
            <a:r>
              <a:rPr lang="en-US" sz="2000" i="1" dirty="0" smtClean="0">
                <a:solidFill>
                  <a:schemeClr val="tx1"/>
                </a:solidFill>
                <a:latin typeface="Century Gothic" charset="0"/>
              </a:rPr>
              <a:t>Student: 	My favorite </a:t>
            </a:r>
            <a:r>
              <a:rPr lang="en-US" sz="2000" i="1" u="sng" dirty="0" smtClean="0">
                <a:solidFill>
                  <a:srgbClr val="660066"/>
                </a:solidFill>
                <a:latin typeface="Century Gothic" charset="0"/>
              </a:rPr>
              <a:t>character</a:t>
            </a:r>
            <a:r>
              <a:rPr lang="en-US" sz="2000" i="1" dirty="0" smtClean="0">
                <a:solidFill>
                  <a:schemeClr val="tx1"/>
                </a:solidFill>
                <a:latin typeface="Century Gothic" charset="0"/>
              </a:rPr>
              <a:t> is Esperanza, because she was very brave.</a:t>
            </a:r>
            <a:endParaRPr lang="en-US" sz="2000" i="1" dirty="0">
              <a:solidFill>
                <a:schemeClr val="tx1"/>
              </a:solidFill>
              <a:latin typeface="Century Gothic" charset="0"/>
            </a:endParaRPr>
          </a:p>
        </p:txBody>
      </p:sp>
      <p:sp>
        <p:nvSpPr>
          <p:cNvPr id="4" name="Down Arrow 3"/>
          <p:cNvSpPr/>
          <p:nvPr/>
        </p:nvSpPr>
        <p:spPr>
          <a:xfrm>
            <a:off x="3103483" y="348993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a:off x="4576007" y="386139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5591513" y="1443855"/>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5591513" y="2865067"/>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72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Turn! Gallery Walk!</a:t>
            </a:r>
            <a:endParaRPr lang="en-US" dirty="0"/>
          </a:p>
        </p:txBody>
      </p:sp>
      <p:sp>
        <p:nvSpPr>
          <p:cNvPr id="3" name="Content Placeholder 2"/>
          <p:cNvSpPr>
            <a:spLocks noGrp="1"/>
          </p:cNvSpPr>
          <p:nvPr>
            <p:ph idx="1"/>
          </p:nvPr>
        </p:nvSpPr>
        <p:spPr/>
        <p:txBody>
          <a:bodyPr>
            <a:normAutofit/>
          </a:bodyPr>
          <a:lstStyle/>
          <a:p>
            <a:r>
              <a:rPr lang="en-US" sz="2800" dirty="0" smtClean="0"/>
              <a:t>Using the Content and Language Objectives that you developed, write </a:t>
            </a:r>
            <a:r>
              <a:rPr lang="en-US" sz="2800" b="1" dirty="0"/>
              <a:t>3</a:t>
            </a:r>
            <a:r>
              <a:rPr lang="en-US" sz="2800" b="1" dirty="0" smtClean="0"/>
              <a:t> questions and 3 sentence stems</a:t>
            </a:r>
            <a:r>
              <a:rPr lang="en-US" sz="2800" dirty="0" smtClean="0"/>
              <a:t> that your students might be able to answer throughout the lesson.</a:t>
            </a:r>
          </a:p>
          <a:p>
            <a:r>
              <a:rPr lang="en-US" sz="2800" dirty="0" smtClean="0"/>
              <a:t>Write them on post-its and place them on your chart paper.</a:t>
            </a:r>
            <a:endParaRPr lang="en-US" sz="2800" dirty="0"/>
          </a:p>
        </p:txBody>
      </p:sp>
    </p:spTree>
    <p:extLst>
      <p:ext uri="{BB962C8B-B14F-4D97-AF65-F5344CB8AC3E}">
        <p14:creationId xmlns:p14="http://schemas.microsoft.com/office/powerpoint/2010/main" val="239380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smtClean="0"/>
              <a:t>Using Complete </a:t>
            </a:r>
            <a:r>
              <a:rPr lang="en-US" b="1" dirty="0" smtClean="0"/>
              <a:t>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Tree>
    <p:extLst>
      <p:ext uri="{BB962C8B-B14F-4D97-AF65-F5344CB8AC3E}">
        <p14:creationId xmlns:p14="http://schemas.microsoft.com/office/powerpoint/2010/main" val="1453491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RANDOMIZATION TECHNIQUES</a:t>
            </a:r>
            <a:endParaRPr lang="en-US" dirty="0"/>
          </a:p>
        </p:txBody>
      </p:sp>
    </p:spTree>
    <p:extLst>
      <p:ext uri="{BB962C8B-B14F-4D97-AF65-F5344CB8AC3E}">
        <p14:creationId xmlns:p14="http://schemas.microsoft.com/office/powerpoint/2010/main" val="517201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106905"/>
            <a:ext cx="7543800" cy="4578016"/>
          </a:xfrm>
        </p:spPr>
        <p:txBody>
          <a:bodyPr>
            <a:normAutofit lnSpcReduction="10000"/>
          </a:bodyPr>
          <a:lstStyle/>
          <a:p>
            <a:pPr algn="ctr" eaLnBrk="1" hangingPunct="1">
              <a:lnSpc>
                <a:spcPct val="90000"/>
              </a:lnSpc>
              <a:spcBef>
                <a:spcPts val="575"/>
              </a:spcBef>
              <a:buFont typeface="Wingdings 2" charset="0"/>
              <a:buNone/>
            </a:pPr>
            <a:r>
              <a:rPr lang="en-US" sz="2800" b="1" dirty="0">
                <a:solidFill>
                  <a:srgbClr val="C00000"/>
                </a:solidFill>
              </a:rPr>
              <a:t>Write-Read-Read-Trade</a:t>
            </a:r>
          </a:p>
          <a:p>
            <a:pPr marL="457200" indent="-457200" eaLnBrk="1" hangingPunct="1">
              <a:lnSpc>
                <a:spcPct val="90000"/>
              </a:lnSpc>
              <a:spcBef>
                <a:spcPts val="575"/>
              </a:spcBef>
              <a:buFont typeface="Wingdings 2" charset="0"/>
              <a:buAutoNum type="arabicPeriod"/>
            </a:pPr>
            <a:endParaRPr lang="en-US" dirty="0" smtClean="0"/>
          </a:p>
          <a:p>
            <a:pPr marL="457200" indent="-457200" eaLnBrk="1" hangingPunct="1">
              <a:lnSpc>
                <a:spcPct val="90000"/>
              </a:lnSpc>
              <a:spcBef>
                <a:spcPts val="575"/>
              </a:spcBef>
              <a:buFont typeface="Wingdings 2" charset="0"/>
              <a:buAutoNum type="arabicPeriod"/>
            </a:pPr>
            <a:r>
              <a:rPr lang="en-US" dirty="0" smtClean="0"/>
              <a:t>Stand </a:t>
            </a:r>
            <a:r>
              <a:rPr lang="en-US" dirty="0"/>
              <a:t>up when you complete in writing one of these sentences</a:t>
            </a:r>
            <a:r>
              <a:rPr lang="en-US" dirty="0" smtClean="0"/>
              <a:t>:</a:t>
            </a:r>
          </a:p>
          <a:p>
            <a:pPr marL="457200" indent="-457200" eaLnBrk="1" hangingPunct="1">
              <a:lnSpc>
                <a:spcPct val="90000"/>
              </a:lnSpc>
              <a:spcBef>
                <a:spcPts val="575"/>
              </a:spcBef>
              <a:buFont typeface="Wingdings 2" charset="0"/>
              <a:buAutoNum type="arabicPeriod"/>
            </a:pPr>
            <a:endParaRPr lang="en-US" dirty="0"/>
          </a:p>
          <a:p>
            <a:pPr marL="604838" lvl="1" indent="-342900">
              <a:lnSpc>
                <a:spcPct val="90000"/>
              </a:lnSpc>
              <a:spcBef>
                <a:spcPts val="375"/>
              </a:spcBef>
              <a:buFont typeface="Wingdings" charset="2"/>
              <a:buChar char="§"/>
            </a:pPr>
            <a:r>
              <a:rPr lang="en-US" sz="2400" dirty="0"/>
              <a:t>I select who I call on by…</a:t>
            </a:r>
          </a:p>
          <a:p>
            <a:pPr marL="604838" lvl="1" indent="-342900">
              <a:lnSpc>
                <a:spcPct val="90000"/>
              </a:lnSpc>
              <a:spcBef>
                <a:spcPts val="375"/>
              </a:spcBef>
              <a:buFont typeface="Wingdings" charset="2"/>
              <a:buChar char="§"/>
            </a:pPr>
            <a:r>
              <a:rPr lang="en-US" sz="2400" dirty="0"/>
              <a:t>In my classroom, I include randomization because…</a:t>
            </a:r>
          </a:p>
          <a:p>
            <a:pPr marL="604838" lvl="1" indent="-342900">
              <a:lnSpc>
                <a:spcPct val="90000"/>
              </a:lnSpc>
              <a:spcBef>
                <a:spcPts val="375"/>
              </a:spcBef>
              <a:buFont typeface="Wingdings" charset="2"/>
              <a:buChar char="§"/>
            </a:pPr>
            <a:r>
              <a:rPr lang="en-US" sz="2400" dirty="0"/>
              <a:t>The most beneficial randomization technique I have used is… because…</a:t>
            </a:r>
          </a:p>
          <a:p>
            <a:pPr marL="457200" indent="-457200" eaLnBrk="1" hangingPunct="1">
              <a:lnSpc>
                <a:spcPct val="90000"/>
              </a:lnSpc>
              <a:spcBef>
                <a:spcPts val="575"/>
              </a:spcBef>
              <a:buFont typeface="Wingdings 2" charset="0"/>
              <a:buAutoNum type="arabicPeriod"/>
            </a:pPr>
            <a:endParaRPr lang="en-US" dirty="0"/>
          </a:p>
          <a:p>
            <a:pPr marL="457200" lvl="1" indent="-457200">
              <a:lnSpc>
                <a:spcPct val="90000"/>
              </a:lnSpc>
              <a:spcBef>
                <a:spcPts val="575"/>
              </a:spcBef>
              <a:buFont typeface="+mj-lt"/>
              <a:buAutoNum type="arabicPeriod" startAt="2"/>
            </a:pPr>
            <a:r>
              <a:rPr lang="en-US" sz="2400" dirty="0"/>
              <a:t>Find </a:t>
            </a:r>
            <a:r>
              <a:rPr lang="en-US" sz="2400" dirty="0" smtClean="0"/>
              <a:t>your 12 o’clock, share </a:t>
            </a:r>
            <a:r>
              <a:rPr lang="en-US" sz="2400" dirty="0"/>
              <a:t>your answers and trade your papers.</a:t>
            </a:r>
          </a:p>
          <a:p>
            <a:pPr marL="457200" indent="-457200" eaLnBrk="1" hangingPunct="1">
              <a:lnSpc>
                <a:spcPct val="90000"/>
              </a:lnSpc>
              <a:spcBef>
                <a:spcPts val="575"/>
              </a:spcBef>
              <a:buFont typeface="Wingdings 2" charset="0"/>
              <a:buAutoNum type="arabicPeriod"/>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a:p>
            <a:pPr marL="547688" lvl="1" eaLnBrk="1" hangingPunct="1">
              <a:lnSpc>
                <a:spcPct val="90000"/>
              </a:lnSpc>
              <a:spcBef>
                <a:spcPts val="375"/>
              </a:spcBef>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p:txBody>
      </p:sp>
      <p:sp>
        <p:nvSpPr>
          <p:cNvPr id="3" name="Title 2"/>
          <p:cNvSpPr>
            <a:spLocks noGrp="1"/>
          </p:cNvSpPr>
          <p:nvPr>
            <p:ph type="title"/>
          </p:nvPr>
        </p:nvSpPr>
        <p:spPr>
          <a:xfrm>
            <a:off x="762000" y="4572000"/>
            <a:ext cx="7543800" cy="1600200"/>
          </a:xfrm>
        </p:spPr>
        <p:txBody>
          <a:bodyPr>
            <a:normAutofit fontScale="90000"/>
          </a:bodyPr>
          <a:lstStyle/>
          <a:p>
            <a:r>
              <a:rPr lang="en-US" smtClean="0"/>
              <a:t>Randomization Techniques</a:t>
            </a:r>
            <a:endParaRPr lang="en-US"/>
          </a:p>
        </p:txBody>
      </p:sp>
    </p:spTree>
    <p:extLst>
      <p:ext uri="{BB962C8B-B14F-4D97-AF65-F5344CB8AC3E}">
        <p14:creationId xmlns:p14="http://schemas.microsoft.com/office/powerpoint/2010/main" val="18308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4912" cy="1600200"/>
          </a:xfrm>
        </p:spPr>
        <p:txBody>
          <a:bodyPr>
            <a:normAutofit fontScale="90000"/>
          </a:bodyPr>
          <a:lstStyle/>
          <a:p>
            <a:r>
              <a:rPr lang="en-US" dirty="0" smtClean="0"/>
              <a:t>Randomization Techniques</a:t>
            </a:r>
            <a:endParaRPr lang="en-US" dirty="0"/>
          </a:p>
        </p:txBody>
      </p:sp>
      <p:sp>
        <p:nvSpPr>
          <p:cNvPr id="4" name="Content Placeholder 2"/>
          <p:cNvSpPr>
            <a:spLocks noGrp="1"/>
          </p:cNvSpPr>
          <p:nvPr>
            <p:ph idx="1"/>
          </p:nvPr>
        </p:nvSpPr>
        <p:spPr>
          <a:xfrm>
            <a:off x="763112" y="421105"/>
            <a:ext cx="7543800" cy="3886200"/>
          </a:xfrm>
        </p:spPr>
        <p:txBody>
          <a:bodyPr>
            <a:normAutofit/>
          </a:bodyPr>
          <a:lstStyle/>
          <a:p>
            <a:pPr marL="274320" indent="-274320" eaLnBrk="1" fontAlgn="auto" hangingPunct="1">
              <a:lnSpc>
                <a:spcPct val="110000"/>
              </a:lnSpc>
              <a:spcBef>
                <a:spcPts val="580"/>
              </a:spcBef>
              <a:spcAft>
                <a:spcPts val="0"/>
              </a:spcAft>
              <a:buClr>
                <a:schemeClr val="accent3">
                  <a:lumMod val="75000"/>
                </a:schemeClr>
              </a:buClr>
              <a:buFont typeface="Wingdings" pitchFamily="2" charset="2"/>
              <a:buChar char="§"/>
              <a:defRPr/>
            </a:pPr>
            <a:r>
              <a:rPr lang="en-US" sz="2800" dirty="0" smtClean="0">
                <a:solidFill>
                  <a:schemeClr val="tx1"/>
                </a:solidFill>
                <a:ea typeface="+mn-ea"/>
              </a:rPr>
              <a:t>Is it possible to </a:t>
            </a:r>
            <a:r>
              <a:rPr lang="en-US" sz="2800" u="sng" dirty="0" smtClean="0">
                <a:solidFill>
                  <a:schemeClr val="tx1"/>
                </a:solidFill>
                <a:ea typeface="+mn-ea"/>
              </a:rPr>
              <a:t>randomize</a:t>
            </a:r>
            <a:r>
              <a:rPr lang="en-US" sz="2800" dirty="0" smtClean="0">
                <a:solidFill>
                  <a:schemeClr val="tx1"/>
                </a:solidFill>
                <a:ea typeface="+mn-ea"/>
              </a:rPr>
              <a:t> and </a:t>
            </a:r>
            <a:r>
              <a:rPr lang="en-US" sz="2800" u="sng" dirty="0" smtClean="0">
                <a:solidFill>
                  <a:schemeClr val="tx1"/>
                </a:solidFill>
                <a:ea typeface="+mn-ea"/>
              </a:rPr>
              <a:t>differentiate instruction</a:t>
            </a:r>
            <a:r>
              <a:rPr lang="en-US" sz="2800" dirty="0" smtClean="0">
                <a:solidFill>
                  <a:schemeClr val="tx1"/>
                </a:solidFill>
                <a:ea typeface="+mn-ea"/>
              </a:rPr>
              <a:t> at the </a:t>
            </a:r>
            <a:r>
              <a:rPr lang="en-US" sz="2800" u="sng" dirty="0" smtClean="0">
                <a:solidFill>
                  <a:schemeClr val="tx1"/>
                </a:solidFill>
                <a:ea typeface="+mn-ea"/>
              </a:rPr>
              <a:t>same time</a:t>
            </a:r>
            <a:r>
              <a:rPr lang="en-US" sz="2800" dirty="0" smtClean="0">
                <a:solidFill>
                  <a:schemeClr val="tx1"/>
                </a:solidFill>
                <a:ea typeface="+mn-ea"/>
              </a:rPr>
              <a:t>? </a:t>
            </a:r>
          </a:p>
          <a:p>
            <a:pPr marL="365760" indent="-283464" eaLnBrk="1" fontAlgn="auto" hangingPunct="1">
              <a:lnSpc>
                <a:spcPct val="110000"/>
              </a:lnSpc>
              <a:spcBef>
                <a:spcPts val="580"/>
              </a:spcBef>
              <a:spcAft>
                <a:spcPts val="0"/>
              </a:spcAft>
              <a:buClr>
                <a:schemeClr val="accent3">
                  <a:lumMod val="75000"/>
                </a:schemeClr>
              </a:buClr>
              <a:buFont typeface="Wingdings 2" pitchFamily="18" charset="2"/>
              <a:buNone/>
              <a:defRPr/>
            </a:pPr>
            <a:r>
              <a:rPr lang="en-US" dirty="0" smtClean="0">
                <a:solidFill>
                  <a:schemeClr val="tx2">
                    <a:lumMod val="75000"/>
                  </a:schemeClr>
                </a:solidFill>
                <a:ea typeface="+mn-ea"/>
              </a:rPr>
              <a:t> </a:t>
            </a:r>
          </a:p>
          <a:p>
            <a:pPr marL="365760" indent="-283464" eaLnBrk="1" fontAlgn="auto" hangingPunct="1">
              <a:lnSpc>
                <a:spcPct val="110000"/>
              </a:lnSpc>
              <a:spcBef>
                <a:spcPts val="580"/>
              </a:spcBef>
              <a:spcAft>
                <a:spcPts val="0"/>
              </a:spcAft>
              <a:buFont typeface="Wingdings 2"/>
              <a:buChar char=""/>
              <a:defRPr/>
            </a:pPr>
            <a:endParaRPr lang="en-US" dirty="0">
              <a:solidFill>
                <a:schemeClr val="tx2">
                  <a:lumMod val="75000"/>
                </a:schemeClr>
              </a:solidFill>
              <a:ea typeface="+mn-ea"/>
            </a:endParaRPr>
          </a:p>
        </p:txBody>
      </p:sp>
      <p:sp>
        <p:nvSpPr>
          <p:cNvPr id="5" name="Title 1"/>
          <p:cNvSpPr txBox="1">
            <a:spLocks/>
          </p:cNvSpPr>
          <p:nvPr/>
        </p:nvSpPr>
        <p:spPr bwMode="gray">
          <a:xfrm>
            <a:off x="496412" y="3180710"/>
            <a:ext cx="8077200" cy="4980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dirty="0" smtClean="0">
                <a:solidFill>
                  <a:srgbClr val="660066"/>
                </a:solidFill>
              </a:rPr>
              <a:t>Randomize and rotate who is called on,</a:t>
            </a:r>
            <a:br>
              <a:rPr lang="en-US" sz="2800" dirty="0" smtClean="0">
                <a:solidFill>
                  <a:srgbClr val="660066"/>
                </a:solidFill>
              </a:rPr>
            </a:br>
            <a:r>
              <a:rPr lang="en-US" sz="2800" dirty="0" smtClean="0">
                <a:solidFill>
                  <a:srgbClr val="660066"/>
                </a:solidFill>
              </a:rPr>
              <a:t>so students of all language levels can participate!</a:t>
            </a:r>
          </a:p>
        </p:txBody>
      </p:sp>
    </p:spTree>
    <p:extLst>
      <p:ext uri="{BB962C8B-B14F-4D97-AF65-F5344CB8AC3E}">
        <p14:creationId xmlns:p14="http://schemas.microsoft.com/office/powerpoint/2010/main" val="19792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3853" cy="1600200"/>
          </a:xfrm>
        </p:spPr>
        <p:txBody>
          <a:bodyPr>
            <a:normAutofit fontScale="90000"/>
          </a:bodyPr>
          <a:lstStyle/>
          <a:p>
            <a:r>
              <a:rPr lang="en-US" dirty="0" smtClean="0"/>
              <a:t>Randomization Techniques</a:t>
            </a:r>
            <a:endParaRPr lang="en-US" dirty="0"/>
          </a:p>
        </p:txBody>
      </p:sp>
      <p:sp>
        <p:nvSpPr>
          <p:cNvPr id="4" name="Content Placeholder 3"/>
          <p:cNvSpPr>
            <a:spLocks noGrp="1"/>
          </p:cNvSpPr>
          <p:nvPr>
            <p:ph sz="half" idx="1"/>
          </p:nvPr>
        </p:nvSpPr>
        <p:spPr>
          <a:xfrm>
            <a:off x="761999" y="948156"/>
            <a:ext cx="3618869" cy="3416301"/>
          </a:xfrm>
        </p:spPr>
        <p:txBody>
          <a:bodyPr>
            <a:norm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Lucky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Beach ball</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Index cards </a:t>
            </a:r>
          </a:p>
          <a:p>
            <a:pPr marL="365760" indent="-283464">
              <a:spcBef>
                <a:spcPts val="580"/>
              </a:spcBef>
              <a:buClr>
                <a:schemeClr val="accent3">
                  <a:lumMod val="75000"/>
                </a:schemeClr>
              </a:buClr>
              <a:buNone/>
              <a:defRPr/>
            </a:pPr>
            <a:r>
              <a:rPr lang="en-US" sz="2400" dirty="0">
                <a:solidFill>
                  <a:schemeClr val="tx2">
                    <a:lumMod val="75000"/>
                  </a:schemeClr>
                </a:solidFill>
              </a:rPr>
              <a:t>	with student names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Class list/roster</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Color/</a:t>
            </a:r>
            <a:r>
              <a:rPr lang="en-US" sz="2400" dirty="0" smtClean="0">
                <a:solidFill>
                  <a:schemeClr val="tx2">
                    <a:lumMod val="75000"/>
                  </a:schemeClr>
                </a:solidFill>
              </a:rPr>
              <a:t>numbers</a:t>
            </a:r>
          </a:p>
          <a:p>
            <a:pPr marL="365760" indent="-283464">
              <a:spcBef>
                <a:spcPts val="580"/>
              </a:spcBef>
              <a:buClr>
                <a:schemeClr val="accent3">
                  <a:lumMod val="75000"/>
                </a:schemeClr>
              </a:buClr>
              <a:buFont typeface="Wingdings" pitchFamily="2" charset="2"/>
              <a:buChar char="§"/>
              <a:defRPr/>
            </a:pPr>
            <a:r>
              <a:rPr lang="en-US" sz="2400" dirty="0" smtClean="0">
                <a:solidFill>
                  <a:schemeClr val="tx2">
                    <a:lumMod val="75000"/>
                  </a:schemeClr>
                </a:solidFill>
              </a:rPr>
              <a:t>Birthdays</a:t>
            </a:r>
            <a:endParaRPr lang="en-US" sz="2400" dirty="0"/>
          </a:p>
        </p:txBody>
      </p:sp>
      <p:sp>
        <p:nvSpPr>
          <p:cNvPr id="5" name="Content Placeholder 4"/>
          <p:cNvSpPr>
            <a:spLocks noGrp="1"/>
          </p:cNvSpPr>
          <p:nvPr>
            <p:ph sz="half" idx="2"/>
          </p:nvPr>
        </p:nvSpPr>
        <p:spPr>
          <a:xfrm>
            <a:off x="4380868" y="1155700"/>
            <a:ext cx="4109867" cy="3416300"/>
          </a:xfrm>
        </p:spPr>
        <p:txBody>
          <a:bodyPr>
            <a:no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Physical characteristics:                             longest hair, eye </a:t>
            </a:r>
            <a:r>
              <a:rPr lang="en-US" sz="2400" dirty="0" smtClean="0">
                <a:solidFill>
                  <a:schemeClr val="tx2">
                    <a:lumMod val="75000"/>
                  </a:schemeClr>
                </a:solidFill>
              </a:rPr>
              <a:t>color…</a:t>
            </a:r>
          </a:p>
          <a:p>
            <a:pPr marL="365760" indent="-283464">
              <a:spcBef>
                <a:spcPts val="580"/>
              </a:spcBef>
              <a:buClr>
                <a:schemeClr val="accent3">
                  <a:lumMod val="75000"/>
                </a:schemeClr>
              </a:buClr>
              <a:buFont typeface="Wingdings" pitchFamily="2" charset="2"/>
              <a:buChar char="§"/>
              <a:defRPr/>
            </a:pPr>
            <a:r>
              <a:rPr lang="en-US" sz="2400" dirty="0" err="1" smtClean="0">
                <a:solidFill>
                  <a:schemeClr val="tx2">
                    <a:lumMod val="75000"/>
                  </a:schemeClr>
                </a:solidFill>
              </a:rPr>
              <a:t>Jenga</a:t>
            </a:r>
            <a:endParaRPr lang="en-US" sz="2400" dirty="0">
              <a:solidFill>
                <a:schemeClr val="tx2">
                  <a:lumMod val="75000"/>
                </a:schemeClr>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Pick up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Career cards</a:t>
            </a:r>
          </a:p>
          <a:p>
            <a:pPr marL="365760" indent="-283464">
              <a:spcBef>
                <a:spcPts val="580"/>
              </a:spcBef>
              <a:buClr>
                <a:schemeClr val="accent3">
                  <a:lumMod val="75000"/>
                </a:schemeClr>
              </a:buClr>
              <a:buFont typeface="Wingdings" pitchFamily="2" charset="2"/>
              <a:buChar char="§"/>
              <a:defRPr/>
            </a:pPr>
            <a:r>
              <a:rPr lang="en-US" sz="2400" dirty="0" smtClean="0">
                <a:solidFill>
                  <a:srgbClr val="000000"/>
                </a:solidFill>
              </a:rPr>
              <a:t>Apps</a:t>
            </a:r>
          </a:p>
          <a:p>
            <a:pPr marL="365760" indent="-283464">
              <a:spcBef>
                <a:spcPts val="580"/>
              </a:spcBef>
              <a:buClr>
                <a:schemeClr val="accent3">
                  <a:lumMod val="75000"/>
                </a:schemeClr>
              </a:buClr>
              <a:buFont typeface="Wingdings" pitchFamily="2" charset="2"/>
              <a:buChar char="§"/>
              <a:defRPr/>
            </a:pPr>
            <a:r>
              <a:rPr lang="en-US" sz="2400" dirty="0" smtClean="0">
                <a:solidFill>
                  <a:schemeClr val="tx2">
                    <a:lumMod val="75000"/>
                  </a:schemeClr>
                </a:solidFill>
              </a:rPr>
              <a:t>Popcorn</a:t>
            </a:r>
            <a:endParaRPr lang="en-US" sz="2400" dirty="0">
              <a:solidFill>
                <a:schemeClr val="tx2">
                  <a:lumMod val="75000"/>
                </a:schemeClr>
              </a:solidFill>
            </a:endParaRPr>
          </a:p>
          <a:p>
            <a:endParaRPr lang="en-US" sz="2400" dirty="0"/>
          </a:p>
        </p:txBody>
      </p:sp>
    </p:spTree>
    <p:extLst>
      <p:ext uri="{BB962C8B-B14F-4D97-AF65-F5344CB8AC3E}">
        <p14:creationId xmlns:p14="http://schemas.microsoft.com/office/powerpoint/2010/main" val="69707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smtClean="0"/>
              <a:t>Using Complete </a:t>
            </a:r>
            <a:r>
              <a:rPr lang="en-US" b="1" dirty="0" smtClean="0"/>
              <a:t>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smtClean="0"/>
              <a:t>Randomization Techniques</a:t>
            </a:r>
            <a:endParaRPr lang="en-US" b="1" dirty="0" smtClean="0"/>
          </a:p>
        </p:txBody>
      </p:sp>
    </p:spTree>
    <p:extLst>
      <p:ext uri="{BB962C8B-B14F-4D97-AF65-F5344CB8AC3E}">
        <p14:creationId xmlns:p14="http://schemas.microsoft.com/office/powerpoint/2010/main" val="26328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Edmodo assignment</a:t>
            </a:r>
            <a:endParaRPr lang="en-US" dirty="0"/>
          </a:p>
        </p:txBody>
      </p:sp>
      <p:sp>
        <p:nvSpPr>
          <p:cNvPr id="3" name="Text Placeholder 2"/>
          <p:cNvSpPr>
            <a:spLocks noGrp="1"/>
          </p:cNvSpPr>
          <p:nvPr>
            <p:ph type="body" idx="1"/>
          </p:nvPr>
        </p:nvSpPr>
        <p:spPr/>
        <p:txBody>
          <a:bodyPr/>
          <a:lstStyle/>
          <a:p>
            <a:r>
              <a:rPr lang="en-US" dirty="0" smtClean="0"/>
              <a:t>ELL Video</a:t>
            </a:r>
            <a:endParaRPr lang="en-US" dirty="0"/>
          </a:p>
        </p:txBody>
      </p:sp>
    </p:spTree>
    <p:extLst>
      <p:ext uri="{BB962C8B-B14F-4D97-AF65-F5344CB8AC3E}">
        <p14:creationId xmlns:p14="http://schemas.microsoft.com/office/powerpoint/2010/main" val="930126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response signals</a:t>
            </a:r>
            <a:endParaRPr lang="en-US" dirty="0"/>
          </a:p>
        </p:txBody>
      </p:sp>
    </p:spTree>
    <p:extLst>
      <p:ext uri="{BB962C8B-B14F-4D97-AF65-F5344CB8AC3E}">
        <p14:creationId xmlns:p14="http://schemas.microsoft.com/office/powerpoint/2010/main" val="1686830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3954" y="815848"/>
            <a:ext cx="7403199" cy="1150352"/>
          </a:xfrm>
        </p:spPr>
        <p:txBody>
          <a:bodyPr>
            <a:normAutofit/>
          </a:bodyPr>
          <a:lstStyle/>
          <a:p>
            <a:pPr marL="0" indent="0" algn="ctr">
              <a:buNone/>
            </a:pPr>
            <a:r>
              <a:rPr lang="en-US" sz="3200" dirty="0" smtClean="0"/>
              <a:t>Why is it important to check for understanding along the way?</a:t>
            </a:r>
            <a:endParaRPr lang="en-US" sz="3200" dirty="0"/>
          </a:p>
        </p:txBody>
      </p:sp>
      <p:pic>
        <p:nvPicPr>
          <p:cNvPr id="5" name="Picture 4"/>
          <p:cNvPicPr>
            <a:picLocks noChangeAspect="1"/>
          </p:cNvPicPr>
          <p:nvPr/>
        </p:nvPicPr>
        <p:blipFill>
          <a:blip r:embed="rId2"/>
          <a:stretch>
            <a:fillRect/>
          </a:stretch>
        </p:blipFill>
        <p:spPr>
          <a:xfrm>
            <a:off x="4794653"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883955"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2499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41573979"/>
              </p:ext>
            </p:extLst>
          </p:nvPr>
        </p:nvGraphicFramePr>
        <p:xfrm>
          <a:off x="1376016" y="436849"/>
          <a:ext cx="6548499" cy="290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386762717"/>
              </p:ext>
            </p:extLst>
          </p:nvPr>
        </p:nvGraphicFramePr>
        <p:xfrm>
          <a:off x="1376016" y="3332449"/>
          <a:ext cx="6548499" cy="2741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370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Fib!</a:t>
            </a:r>
            <a:endParaRPr lang="en-US" dirty="0"/>
          </a:p>
        </p:txBody>
      </p:sp>
      <p:sp>
        <p:nvSpPr>
          <p:cNvPr id="3" name="Content Placeholder 2"/>
          <p:cNvSpPr>
            <a:spLocks noGrp="1"/>
          </p:cNvSpPr>
          <p:nvPr>
            <p:ph idx="1"/>
          </p:nvPr>
        </p:nvSpPr>
        <p:spPr>
          <a:xfrm>
            <a:off x="854185" y="1155700"/>
            <a:ext cx="7435574" cy="3416300"/>
          </a:xfrm>
        </p:spPr>
        <p:txBody>
          <a:bodyPr>
            <a:noAutofit/>
          </a:bodyPr>
          <a:lstStyle/>
          <a:p>
            <a:r>
              <a:rPr lang="en-US" sz="2400" dirty="0"/>
              <a:t>Students may work in pairs or small </a:t>
            </a:r>
            <a:r>
              <a:rPr lang="en-US" sz="2400" dirty="0" smtClean="0"/>
              <a:t>groups.</a:t>
            </a:r>
            <a:endParaRPr lang="en-US" sz="2400" dirty="0"/>
          </a:p>
          <a:p>
            <a:r>
              <a:rPr lang="en-US" sz="2400" dirty="0"/>
              <a:t>Students have three post-its/index cards with the numbers “1, 2, 3” in each </a:t>
            </a:r>
            <a:r>
              <a:rPr lang="en-US" sz="2400" dirty="0" smtClean="0"/>
              <a:t>card.</a:t>
            </a:r>
            <a:endParaRPr lang="en-US" sz="2400" dirty="0"/>
          </a:p>
          <a:p>
            <a:r>
              <a:rPr lang="en-US" sz="2400" dirty="0"/>
              <a:t>Teacher writes 3 statements on the board (one false, two true) and students decide which one is the </a:t>
            </a:r>
            <a:r>
              <a:rPr lang="en-US" sz="2400" dirty="0" smtClean="0"/>
              <a:t>fib.</a:t>
            </a:r>
            <a:endParaRPr lang="en-US" sz="2400" dirty="0"/>
          </a:p>
          <a:p>
            <a:r>
              <a:rPr lang="en-US" sz="2400" dirty="0"/>
              <a:t>On signal from teacher, students show the number of the statement they believe is the </a:t>
            </a:r>
            <a:r>
              <a:rPr lang="en-US" sz="2400" dirty="0" smtClean="0"/>
              <a:t>fib.</a:t>
            </a:r>
            <a:endParaRPr lang="en-US" sz="2400" dirty="0"/>
          </a:p>
          <a:p>
            <a:endParaRPr lang="en-US" sz="2400" dirty="0"/>
          </a:p>
        </p:txBody>
      </p:sp>
    </p:spTree>
    <p:extLst>
      <p:ext uri="{BB962C8B-B14F-4D97-AF65-F5344CB8AC3E}">
        <p14:creationId xmlns:p14="http://schemas.microsoft.com/office/powerpoint/2010/main" val="2133268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36773" cy="1600200"/>
          </a:xfrm>
        </p:spPr>
        <p:txBody>
          <a:bodyPr>
            <a:normAutofit/>
          </a:bodyPr>
          <a:lstStyle/>
          <a:p>
            <a:r>
              <a:rPr lang="en-US" sz="4400" dirty="0" smtClean="0"/>
              <a:t>Let’s Play!</a:t>
            </a:r>
            <a:endParaRPr lang="en-US" sz="4400" dirty="0"/>
          </a:p>
        </p:txBody>
      </p:sp>
      <p:sp>
        <p:nvSpPr>
          <p:cNvPr id="3" name="Content Placeholder 2"/>
          <p:cNvSpPr>
            <a:spLocks noGrp="1"/>
          </p:cNvSpPr>
          <p:nvPr>
            <p:ph idx="1"/>
          </p:nvPr>
        </p:nvSpPr>
        <p:spPr>
          <a:xfrm>
            <a:off x="3710866" y="1295400"/>
            <a:ext cx="4594934" cy="4114799"/>
          </a:xfrm>
        </p:spPr>
        <p:txBody>
          <a:bodyPr/>
          <a:lstStyle/>
          <a:p>
            <a:pPr marL="457200" indent="-457200">
              <a:buAutoNum type="arabicPeriod"/>
            </a:pPr>
            <a:r>
              <a:rPr lang="en-US" sz="2400" dirty="0"/>
              <a:t>Evaporation is part of the water cycle</a:t>
            </a:r>
          </a:p>
          <a:p>
            <a:pPr marL="457200" indent="-457200">
              <a:buAutoNum type="arabicPeriod"/>
            </a:pPr>
            <a:r>
              <a:rPr lang="en-US" sz="2400" dirty="0"/>
              <a:t>Refraction is part of the water cycle</a:t>
            </a:r>
          </a:p>
          <a:p>
            <a:pPr marL="457200" indent="-457200">
              <a:buAutoNum type="arabicPeriod"/>
            </a:pPr>
            <a:r>
              <a:rPr lang="en-US" sz="2400" dirty="0"/>
              <a:t>Condensation is part of the water cycle</a:t>
            </a:r>
          </a:p>
          <a:p>
            <a:pPr marL="685800" lvl="3" indent="0">
              <a:buNone/>
            </a:pPr>
            <a:endParaRPr lang="en-US" sz="2200" dirty="0"/>
          </a:p>
          <a:p>
            <a:pPr marL="685800" lvl="3" indent="0">
              <a:buNone/>
            </a:pPr>
            <a:r>
              <a:rPr lang="en-US" sz="2400" b="1" i="1" dirty="0"/>
              <a:t>I believe </a:t>
            </a:r>
            <a:r>
              <a:rPr lang="en-US" sz="2400" b="1" i="1" dirty="0" smtClean="0"/>
              <a:t>number… </a:t>
            </a:r>
            <a:r>
              <a:rPr lang="en-US" sz="2400" b="1" i="1" dirty="0"/>
              <a:t>is a fib because…</a:t>
            </a:r>
          </a:p>
          <a:p>
            <a:endParaRPr lang="en-US" dirty="0"/>
          </a:p>
        </p:txBody>
      </p:sp>
      <p:sp>
        <p:nvSpPr>
          <p:cNvPr id="4" name="Text Placeholder 3"/>
          <p:cNvSpPr>
            <a:spLocks noGrp="1"/>
          </p:cNvSpPr>
          <p:nvPr>
            <p:ph type="body" sz="half" idx="2"/>
          </p:nvPr>
        </p:nvSpPr>
        <p:spPr>
          <a:xfrm>
            <a:off x="866219" y="457200"/>
            <a:ext cx="2569439" cy="5546558"/>
          </a:xfrm>
        </p:spPr>
        <p:txBody>
          <a:bodyPr>
            <a:normAutofit/>
          </a:bodyPr>
          <a:lstStyle/>
          <a:p>
            <a:r>
              <a:rPr lang="en-US" sz="2000" dirty="0" smtClean="0"/>
              <a:t>Find the Fib</a:t>
            </a:r>
            <a:endParaRPr lang="en-US" sz="2000" dirty="0"/>
          </a:p>
        </p:txBody>
      </p:sp>
    </p:spTree>
    <p:extLst>
      <p:ext uri="{BB962C8B-B14F-4D97-AF65-F5344CB8AC3E}">
        <p14:creationId xmlns:p14="http://schemas.microsoft.com/office/powerpoint/2010/main" val="1606865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683" y="1124952"/>
            <a:ext cx="4973180" cy="4572000"/>
          </a:xfrm>
        </p:spPr>
        <p:txBody>
          <a:bodyPr>
            <a:noAutofit/>
          </a:bodyPr>
          <a:lstStyle/>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Cognitive and academic development in native language has an important and positive effect on second language acquisition.</a:t>
            </a:r>
          </a:p>
          <a:p>
            <a:pPr marL="596646" indent="-514350">
              <a:spcBef>
                <a:spcPts val="580"/>
              </a:spcBef>
              <a:buClr>
                <a:schemeClr val="accent5">
                  <a:lumMod val="75000"/>
                </a:schemeClr>
              </a:buClr>
              <a:buFont typeface="+mj-lt"/>
              <a:buAutoNum type="arabicPeriod"/>
              <a:defRPr/>
            </a:pPr>
            <a:endParaRPr lang="en-US" sz="210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Once students can speak English, they are ready to undertake the academic tasks of the mainstream classroom.</a:t>
            </a:r>
          </a:p>
          <a:p>
            <a:pPr marL="596646" indent="-514350">
              <a:spcBef>
                <a:spcPts val="580"/>
              </a:spcBef>
              <a:buClr>
                <a:schemeClr val="accent5">
                  <a:lumMod val="75000"/>
                </a:schemeClr>
              </a:buClr>
              <a:buFont typeface="+mj-lt"/>
              <a:buAutoNum type="arabicPeriod"/>
              <a:defRPr/>
            </a:pPr>
            <a:endParaRPr lang="en-US" sz="210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According to research, students in ESL-only programs, with no schooling in their native language, take 7-10 years to reach grade level norms.</a:t>
            </a:r>
          </a:p>
          <a:p>
            <a:pPr marL="0" indent="0"/>
            <a:endParaRPr lang="en-US" sz="2000" dirty="0">
              <a:solidFill>
                <a:schemeClr val="tx1">
                  <a:lumMod val="85000"/>
                  <a:lumOff val="15000"/>
                </a:schemeClr>
              </a:solidFill>
            </a:endParaRPr>
          </a:p>
        </p:txBody>
      </p:sp>
      <p:sp>
        <p:nvSpPr>
          <p:cNvPr id="7" name="Title 1"/>
          <p:cNvSpPr txBox="1">
            <a:spLocks/>
          </p:cNvSpPr>
          <p:nvPr/>
        </p:nvSpPr>
        <p:spPr>
          <a:xfrm>
            <a:off x="866219" y="1295400"/>
            <a:ext cx="2536773"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mtClean="0"/>
              <a:t>Let’s Play!</a:t>
            </a:r>
            <a:endParaRPr lang="en-US" sz="4400" dirty="0"/>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smtClean="0"/>
              <a:t>Find the Fib</a:t>
            </a:r>
            <a:endParaRPr lang="en-US" sz="2000" dirty="0"/>
          </a:p>
        </p:txBody>
      </p:sp>
    </p:spTree>
    <p:extLst>
      <p:ext uri="{BB962C8B-B14F-4D97-AF65-F5344CB8AC3E}">
        <p14:creationId xmlns:p14="http://schemas.microsoft.com/office/powerpoint/2010/main" val="885324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413" y="956511"/>
            <a:ext cx="4778008" cy="4572000"/>
          </a:xfrm>
        </p:spPr>
        <p:txBody>
          <a:bodyPr>
            <a:noAutofit/>
          </a:bodyPr>
          <a:lstStyle/>
          <a:p>
            <a:pPr marL="0" indent="0">
              <a:spcBef>
                <a:spcPts val="575"/>
              </a:spcBef>
              <a:buNone/>
            </a:pPr>
            <a:r>
              <a:rPr lang="en-US" dirty="0"/>
              <a:t>Rhea is a moon of Saturn. Which of these facts about Rhea best indicates that it does not have a water cycle in which water changes state?</a:t>
            </a:r>
          </a:p>
          <a:p>
            <a:pPr marL="0" indent="0">
              <a:spcBef>
                <a:spcPts val="575"/>
              </a:spcBef>
              <a:buNone/>
            </a:pPr>
            <a:endParaRPr lang="en-US" dirty="0"/>
          </a:p>
          <a:p>
            <a:pPr marL="0" indent="0">
              <a:spcBef>
                <a:spcPts val="575"/>
              </a:spcBef>
              <a:buNone/>
            </a:pPr>
            <a:r>
              <a:rPr lang="en-US" dirty="0" smtClean="0"/>
              <a:t>A</a:t>
            </a:r>
            <a:r>
              <a:rPr lang="en-US" dirty="0"/>
              <a:t>	Its radius is 765 km.</a:t>
            </a:r>
          </a:p>
          <a:p>
            <a:pPr marL="0" indent="0">
              <a:spcBef>
                <a:spcPts val="575"/>
              </a:spcBef>
              <a:buNone/>
            </a:pPr>
            <a:r>
              <a:rPr lang="en-US" dirty="0" smtClean="0"/>
              <a:t>B  </a:t>
            </a:r>
            <a:r>
              <a:rPr lang="en-US" dirty="0"/>
              <a:t>	Its density is about 1.3 kg/m3.</a:t>
            </a:r>
          </a:p>
          <a:p>
            <a:pPr marL="0" indent="0">
              <a:spcBef>
                <a:spcPts val="575"/>
              </a:spcBef>
              <a:buNone/>
            </a:pPr>
            <a:r>
              <a:rPr lang="en-US" dirty="0" smtClean="0"/>
              <a:t>C  </a:t>
            </a:r>
            <a:r>
              <a:rPr lang="en-US" dirty="0"/>
              <a:t>	Its period of rotation is about </a:t>
            </a:r>
            <a:r>
              <a:rPr lang="en-US" dirty="0" smtClean="0"/>
              <a:t>	4.5 </a:t>
            </a:r>
            <a:r>
              <a:rPr lang="en-US" dirty="0"/>
              <a:t>Earth days.</a:t>
            </a:r>
          </a:p>
          <a:p>
            <a:pPr marL="0" indent="0">
              <a:spcBef>
                <a:spcPts val="575"/>
              </a:spcBef>
              <a:buNone/>
            </a:pPr>
            <a:r>
              <a:rPr lang="en-US" dirty="0" smtClean="0"/>
              <a:t>D  </a:t>
            </a:r>
            <a:r>
              <a:rPr lang="en-US" dirty="0"/>
              <a:t>	Its temperature is between </a:t>
            </a:r>
            <a:r>
              <a:rPr lang="en-US" dirty="0" smtClean="0"/>
              <a:t>	−</a:t>
            </a:r>
            <a:r>
              <a:rPr lang="en-US" dirty="0"/>
              <a:t>174°</a:t>
            </a:r>
            <a:r>
              <a:rPr lang="en-US" dirty="0" smtClean="0"/>
              <a:t>C and </a:t>
            </a:r>
            <a:r>
              <a:rPr lang="en-US" dirty="0"/>
              <a:t>−220°C.</a:t>
            </a:r>
          </a:p>
          <a:p>
            <a:pPr marL="0" indent="0"/>
            <a:endParaRPr lang="en-US" dirty="0"/>
          </a:p>
        </p:txBody>
      </p:sp>
      <p:sp>
        <p:nvSpPr>
          <p:cNvPr id="7" name="Title 1"/>
          <p:cNvSpPr>
            <a:spLocks noGrp="1"/>
          </p:cNvSpPr>
          <p:nvPr>
            <p:ph type="title"/>
          </p:nvPr>
        </p:nvSpPr>
        <p:spPr>
          <a:xfrm>
            <a:off x="866219" y="1295400"/>
            <a:ext cx="2536773" cy="1600200"/>
          </a:xfrm>
        </p:spPr>
        <p:txBody>
          <a:bodyPr>
            <a:normAutofit/>
          </a:bodyPr>
          <a:lstStyle/>
          <a:p>
            <a:r>
              <a:rPr lang="en-US" sz="4400" dirty="0" smtClean="0"/>
              <a:t>Let’s Play!</a:t>
            </a:r>
            <a:endParaRPr lang="en-US" sz="4400" dirty="0"/>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smtClean="0"/>
              <a:t>Find the </a:t>
            </a:r>
            <a:r>
              <a:rPr lang="en-US" sz="2000" b="1" dirty="0" smtClean="0"/>
              <a:t>Correct Answer</a:t>
            </a:r>
            <a:endParaRPr lang="en-US" sz="2000" b="1" dirty="0"/>
          </a:p>
        </p:txBody>
      </p:sp>
    </p:spTree>
    <p:extLst>
      <p:ext uri="{BB962C8B-B14F-4D97-AF65-F5344CB8AC3E}">
        <p14:creationId xmlns:p14="http://schemas.microsoft.com/office/powerpoint/2010/main" val="1975681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smtClean="0"/>
              <a:t>Using Complete </a:t>
            </a:r>
            <a:r>
              <a:rPr lang="en-US" b="1" dirty="0" smtClean="0"/>
              <a:t>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smtClean="0"/>
              <a:t>Randomization Techniques</a:t>
            </a:r>
            <a:endParaRPr lang="en-US" b="1" dirty="0" smtClean="0"/>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smtClean="0"/>
              <a:t>Total Response Signals</a:t>
            </a:r>
            <a:endParaRPr lang="en-US" b="1" dirty="0" smtClean="0"/>
          </a:p>
        </p:txBody>
      </p:sp>
    </p:spTree>
    <p:extLst>
      <p:ext uri="{BB962C8B-B14F-4D97-AF65-F5344CB8AC3E}">
        <p14:creationId xmlns:p14="http://schemas.microsoft.com/office/powerpoint/2010/main" val="1267411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academic vocabulary</a:t>
            </a:r>
            <a:endParaRPr lang="en-US" dirty="0"/>
          </a:p>
        </p:txBody>
      </p:sp>
    </p:spTree>
    <p:extLst>
      <p:ext uri="{BB962C8B-B14F-4D97-AF65-F5344CB8AC3E}">
        <p14:creationId xmlns:p14="http://schemas.microsoft.com/office/powerpoint/2010/main" val="994028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08173" y="1616242"/>
            <a:ext cx="5486400" cy="42672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smtClean="0"/>
              <a:t>1. When you can complete this sentence in your mind, please stand up.</a:t>
            </a:r>
          </a:p>
          <a:p>
            <a:pPr marL="0" indent="0">
              <a:buFont typeface="Wingdings 3" charset="2"/>
              <a:buNone/>
            </a:pPr>
            <a:r>
              <a:rPr lang="en-US" sz="2400" b="1" i="1" dirty="0" smtClean="0">
                <a:solidFill>
                  <a:srgbClr val="C00000"/>
                </a:solidFill>
              </a:rPr>
              <a:t>Academic vocabulary development is important for ALL students, but especially for ELLs, because…</a:t>
            </a:r>
            <a:endParaRPr lang="en-US" sz="2400" b="1" dirty="0" smtClean="0">
              <a:solidFill>
                <a:srgbClr val="C00000"/>
              </a:solidFill>
            </a:endParaRPr>
          </a:p>
          <a:p>
            <a:pPr marL="0" indent="0">
              <a:buFont typeface="Wingdings 3" charset="2"/>
              <a:buNone/>
            </a:pPr>
            <a:r>
              <a:rPr lang="en-US" sz="2400" dirty="0" smtClean="0"/>
              <a:t>2. Find your 9 o’clock appointment and share your responses.</a:t>
            </a:r>
            <a:endParaRPr lang="en-US" sz="2400" dirty="0"/>
          </a:p>
        </p:txBody>
      </p:sp>
      <p:pic>
        <p:nvPicPr>
          <p:cNvPr id="3" name="Picture 2" descr="C:\Documents and Settings\kchapa\Local Settings\Temporary Internet Files\Content.IE5\9JKJ0QWJ\MC900434389[1].wmf"/>
          <p:cNvPicPr>
            <a:picLocks noChangeAspect="1" noChangeArrowheads="1"/>
          </p:cNvPicPr>
          <p:nvPr/>
        </p:nvPicPr>
        <p:blipFill rotWithShape="1">
          <a:blip r:embed="rId2">
            <a:extLst>
              <a:ext uri="{28A0092B-C50C-407E-A947-70E740481C1C}">
                <a14:useLocalDpi xmlns:a14="http://schemas.microsoft.com/office/drawing/2010/main" val="0"/>
              </a:ext>
            </a:extLst>
          </a:blip>
          <a:srcRect l="31528"/>
          <a:stretch/>
        </p:blipFill>
        <p:spPr bwMode="auto">
          <a:xfrm>
            <a:off x="0" y="549442"/>
            <a:ext cx="2316882"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350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Edmodo</a:t>
            </a:r>
            <a:r>
              <a:rPr lang="en-US" dirty="0"/>
              <a:t> Code: </a:t>
            </a:r>
            <a:r>
              <a:rPr lang="en-US" dirty="0" err="1"/>
              <a:t>bmnrkb</a:t>
            </a:r>
            <a:endParaRPr lang="en-US" dirty="0"/>
          </a:p>
        </p:txBody>
      </p:sp>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grpSp>
        <p:nvGrpSpPr>
          <p:cNvPr id="8" name="Group 7"/>
          <p:cNvGrpSpPr/>
          <p:nvPr/>
        </p:nvGrpSpPr>
        <p:grpSpPr>
          <a:xfrm>
            <a:off x="1082514" y="1210066"/>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14" name="Text Placeholder 2"/>
          <p:cNvSpPr txBox="1">
            <a:spLocks/>
          </p:cNvSpPr>
          <p:nvPr/>
        </p:nvSpPr>
        <p:spPr>
          <a:xfrm>
            <a:off x="4081900" y="1462190"/>
            <a:ext cx="4223692" cy="228382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b="1" dirty="0" smtClean="0"/>
              <a:t>Edmodo Assignment</a:t>
            </a:r>
          </a:p>
          <a:p>
            <a:pPr marL="457200" indent="-457200">
              <a:buAutoNum type="arabicPeriod"/>
            </a:pPr>
            <a:endParaRPr lang="en-US" dirty="0"/>
          </a:p>
          <a:p>
            <a:pPr marL="457200" indent="-457200">
              <a:buAutoNum type="arabicPeriod"/>
            </a:pPr>
            <a:r>
              <a:rPr lang="en-US" dirty="0" smtClean="0"/>
              <a:t>If you brought a </a:t>
            </a:r>
            <a:r>
              <a:rPr lang="en-US" b="1" u="sng" dirty="0" smtClean="0"/>
              <a:t>video</a:t>
            </a:r>
            <a:r>
              <a:rPr lang="en-US" dirty="0" smtClean="0"/>
              <a:t> of you presenting ELL info to your staff/peers, get a </a:t>
            </a:r>
            <a:r>
              <a:rPr lang="en-US" b="1" u="sng" dirty="0" smtClean="0"/>
              <a:t>colored index card</a:t>
            </a:r>
            <a:r>
              <a:rPr lang="en-US" dirty="0" smtClean="0"/>
              <a:t>.</a:t>
            </a:r>
            <a:endParaRPr lang="en-US" dirty="0"/>
          </a:p>
          <a:p>
            <a:pPr marL="457200" indent="-457200">
              <a:buAutoNum type="arabicPeriod"/>
            </a:pPr>
            <a:endParaRPr lang="en-US" dirty="0"/>
          </a:p>
          <a:p>
            <a:pPr marL="457200" indent="-457200">
              <a:buAutoNum type="arabicPeriod"/>
            </a:pPr>
            <a:r>
              <a:rPr lang="en-US" dirty="0" smtClean="0"/>
              <a:t>Let’s mingle!</a:t>
            </a:r>
            <a:endParaRPr lang="en-US" dirty="0"/>
          </a:p>
        </p:txBody>
      </p:sp>
    </p:spTree>
    <p:extLst>
      <p:ext uri="{BB962C8B-B14F-4D97-AF65-F5344CB8AC3E}">
        <p14:creationId xmlns:p14="http://schemas.microsoft.com/office/powerpoint/2010/main" val="292761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smtClean="0">
                <a:solidFill>
                  <a:schemeClr val="tx1">
                    <a:lumMod val="85000"/>
                    <a:lumOff val="15000"/>
                  </a:schemeClr>
                </a:solidFill>
                <a:latin typeface="Georgia" charset="0"/>
              </a:rPr>
              <a:t>	</a:t>
            </a:r>
          </a:p>
          <a:p>
            <a:pPr>
              <a:buFont typeface="Wingdings 2" charset="0"/>
              <a:buNone/>
            </a:pPr>
            <a:r>
              <a:rPr lang="en-US" sz="2400" dirty="0" smtClean="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smtClean="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C00000"/>
                </a:solidFill>
              </a:rPr>
              <a:t>What does this mean?</a:t>
            </a:r>
            <a:endParaRPr lang="en-US" dirty="0">
              <a:solidFill>
                <a:srgbClr val="C00000"/>
              </a:solidFill>
            </a:endParaRPr>
          </a:p>
        </p:txBody>
      </p:sp>
    </p:spTree>
    <p:extLst>
      <p:ext uri="{BB962C8B-B14F-4D97-AF65-F5344CB8AC3E}">
        <p14:creationId xmlns:p14="http://schemas.microsoft.com/office/powerpoint/2010/main" val="1704793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Group 12"/>
          <p:cNvGrpSpPr/>
          <p:nvPr/>
        </p:nvGrpSpPr>
        <p:grpSpPr>
          <a:xfrm>
            <a:off x="2915653" y="1362655"/>
            <a:ext cx="5562600" cy="4882403"/>
            <a:chOff x="2915653" y="1362655"/>
            <a:chExt cx="5562600" cy="4882403"/>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smtClean="0">
                  <a:solidFill>
                    <a:schemeClr val="tx1">
                      <a:lumMod val="85000"/>
                      <a:lumOff val="15000"/>
                    </a:schemeClr>
                  </a:solidFill>
                  <a:latin typeface="Georgia" charset="0"/>
                </a:rPr>
                <a:t>	</a:t>
              </a:r>
            </a:p>
            <a:p>
              <a:pPr>
                <a:buFont typeface="Wingdings 2" charset="0"/>
                <a:buNone/>
              </a:pPr>
              <a:r>
                <a:rPr lang="en-US" sz="2400" dirty="0" smtClean="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smtClean="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C00000"/>
                  </a:solidFill>
                </a:rPr>
                <a:t>What does this mean?</a:t>
              </a:r>
              <a:endParaRPr lang="en-US" dirty="0">
                <a:solidFill>
                  <a:srgbClr val="C00000"/>
                </a:solidFill>
              </a:endParaRPr>
            </a:p>
          </p:txBody>
        </p:sp>
        <p:sp>
          <p:nvSpPr>
            <p:cNvPr id="5" name="Rectangle 4"/>
            <p:cNvSpPr/>
            <p:nvPr/>
          </p:nvSpPr>
          <p:spPr>
            <a:xfrm>
              <a:off x="3296653" y="2478761"/>
              <a:ext cx="1118936"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50043" y="283168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94748" y="320512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6653" y="3594867"/>
              <a:ext cx="798095"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31732" y="3570291"/>
              <a:ext cx="1048752"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96652" y="3998726"/>
              <a:ext cx="214162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15262" y="3972266"/>
              <a:ext cx="1391653"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00813" y="4374197"/>
              <a:ext cx="1418724"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8372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this help?</a:t>
            </a:r>
            <a:endParaRPr lang="en-US" dirty="0"/>
          </a:p>
        </p:txBody>
      </p:sp>
      <p:pic>
        <p:nvPicPr>
          <p:cNvPr id="3" name="Picture 4" descr="Great carve on a mounta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2" y="1153662"/>
            <a:ext cx="23622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5"/>
          <p:cNvSpPr txBox="1">
            <a:spLocks noChangeArrowheads="1"/>
          </p:cNvSpPr>
          <p:nvPr/>
        </p:nvSpPr>
        <p:spPr bwMode="auto">
          <a:xfrm>
            <a:off x="1876926" y="4110037"/>
            <a:ext cx="6059906"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i="1" dirty="0">
                <a:solidFill>
                  <a:srgbClr val="C00000"/>
                </a:solidFill>
                <a:latin typeface="Georgia" charset="0"/>
              </a:rPr>
              <a:t>These men are carving.                 </a:t>
            </a:r>
          </a:p>
        </p:txBody>
      </p:sp>
      <p:pic>
        <p:nvPicPr>
          <p:cNvPr id="5" name="Picture 7" descr="Ski Southea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3582" y="1153662"/>
            <a:ext cx="487045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21107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this?</a:t>
            </a:r>
            <a:endParaRPr lang="en-US" dirty="0"/>
          </a:p>
        </p:txBody>
      </p:sp>
      <p:pic>
        <p:nvPicPr>
          <p:cNvPr id="3" name="Picture 4" descr="skiing down the green slope by joyryu."/>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628" y="1422090"/>
            <a:ext cx="2644775"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Davos skiing slope by Niels display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70638">
            <a:off x="3215991" y="1422090"/>
            <a:ext cx="2614612"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7" descr="http://rds.yahoo.com/_ylt=A9G_bF.ja9BKRmYAIrKjzbkF/SIG=140mhql2v/EXP=1255259427/**http%3A/pictures.exploitz.com/Steep-black-diamond-slope-photo-Mammoth-Lakes--_srcgpx10001x13765x1b6987db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35403" y="1422090"/>
            <a:ext cx="2628900" cy="1971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8"/>
          <p:cNvSpPr txBox="1">
            <a:spLocks noChangeArrowheads="1"/>
          </p:cNvSpPr>
          <p:nvPr/>
        </p:nvSpPr>
        <p:spPr bwMode="auto">
          <a:xfrm>
            <a:off x="647700" y="3865886"/>
            <a:ext cx="2057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Green Slope   </a:t>
            </a:r>
          </a:p>
        </p:txBody>
      </p:sp>
      <p:sp>
        <p:nvSpPr>
          <p:cNvPr id="7" name="TextBox 8"/>
          <p:cNvSpPr txBox="1">
            <a:spLocks noChangeArrowheads="1"/>
          </p:cNvSpPr>
          <p:nvPr/>
        </p:nvSpPr>
        <p:spPr bwMode="auto">
          <a:xfrm>
            <a:off x="3543300" y="3861124"/>
            <a:ext cx="2057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Blue Slope   </a:t>
            </a:r>
          </a:p>
        </p:txBody>
      </p:sp>
      <p:sp>
        <p:nvSpPr>
          <p:cNvPr id="8" name="TextBox 7"/>
          <p:cNvSpPr txBox="1">
            <a:spLocks noChangeArrowheads="1"/>
          </p:cNvSpPr>
          <p:nvPr/>
        </p:nvSpPr>
        <p:spPr bwMode="auto">
          <a:xfrm>
            <a:off x="6515100" y="3865886"/>
            <a:ext cx="2057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Black Slope   </a:t>
            </a:r>
          </a:p>
        </p:txBody>
      </p:sp>
    </p:spTree>
    <p:extLst>
      <p:ext uri="{BB962C8B-B14F-4D97-AF65-F5344CB8AC3E}">
        <p14:creationId xmlns:p14="http://schemas.microsoft.com/office/powerpoint/2010/main" val="159469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Encore at mt ell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881303"/>
            <a:ext cx="3276600" cy="3914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Packed Powder by hefmer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5275">
            <a:off x="4343224" y="1121639"/>
            <a:ext cx="39624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7"/>
          <p:cNvSpPr txBox="1">
            <a:spLocks noChangeArrowheads="1"/>
          </p:cNvSpPr>
          <p:nvPr/>
        </p:nvSpPr>
        <p:spPr bwMode="auto">
          <a:xfrm>
            <a:off x="-76200" y="5355161"/>
            <a:ext cx="922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en-US" dirty="0">
                <a:solidFill>
                  <a:srgbClr val="C00000"/>
                </a:solidFill>
                <a:latin typeface="Georgia" charset="0"/>
              </a:rPr>
              <a:t>Moguls                         </a:t>
            </a:r>
            <a:r>
              <a:rPr lang="en-US" dirty="0" smtClean="0">
                <a:solidFill>
                  <a:srgbClr val="C00000"/>
                </a:solidFill>
                <a:latin typeface="Georgia" charset="0"/>
              </a:rPr>
              <a:t>  </a:t>
            </a:r>
            <a:r>
              <a:rPr lang="en-US" dirty="0">
                <a:solidFill>
                  <a:srgbClr val="C00000"/>
                </a:solidFill>
                <a:latin typeface="Georgia" charset="0"/>
              </a:rPr>
              <a:t>Packed Powder                             </a:t>
            </a:r>
          </a:p>
        </p:txBody>
      </p:sp>
    </p:spTree>
    <p:extLst>
      <p:ext uri="{BB962C8B-B14F-4D97-AF65-F5344CB8AC3E}">
        <p14:creationId xmlns:p14="http://schemas.microsoft.com/office/powerpoint/2010/main" val="1504346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 corn goodness by sno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74559"/>
            <a:ext cx="5101389" cy="3614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104148" y="5089358"/>
            <a:ext cx="502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Corn Snow                        </a:t>
            </a:r>
          </a:p>
        </p:txBody>
      </p:sp>
    </p:spTree>
    <p:extLst>
      <p:ext uri="{BB962C8B-B14F-4D97-AF65-F5344CB8AC3E}">
        <p14:creationId xmlns:p14="http://schemas.microsoft.com/office/powerpoint/2010/main" val="1225153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le Wipe-Out by gr8j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26" y="1110918"/>
            <a:ext cx="5045242" cy="3397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930316" y="5005137"/>
            <a:ext cx="429928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Face-plant                                   </a:t>
            </a:r>
          </a:p>
        </p:txBody>
      </p:sp>
    </p:spTree>
    <p:extLst>
      <p:ext uri="{BB962C8B-B14F-4D97-AF65-F5344CB8AC3E}">
        <p14:creationId xmlns:p14="http://schemas.microsoft.com/office/powerpoint/2010/main" val="1082440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42606" y="514352"/>
            <a:ext cx="8663068" cy="5828925"/>
            <a:chOff x="441817" y="514352"/>
            <a:chExt cx="8663068" cy="5828925"/>
          </a:xfrm>
        </p:grpSpPr>
        <p:sp>
          <p:nvSpPr>
            <p:cNvPr id="2" name="Content Placeholder 2"/>
            <p:cNvSpPr txBox="1">
              <a:spLocks/>
            </p:cNvSpPr>
            <p:nvPr/>
          </p:nvSpPr>
          <p:spPr>
            <a:xfrm>
              <a:off x="441817" y="1161677"/>
              <a:ext cx="8663068" cy="51816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buFont typeface="Wingdings 2" charset="0"/>
                <a:buNone/>
                <a:defRPr/>
              </a:pPr>
              <a:r>
                <a:rPr lang="en-US" sz="2400" dirty="0" smtClean="0"/>
                <a:t>	</a:t>
              </a:r>
            </a:p>
            <a:p>
              <a:pPr>
                <a:lnSpc>
                  <a:spcPct val="90000"/>
                </a:lnSpc>
                <a:buFont typeface="Wingdings 2" charset="0"/>
                <a:buNone/>
                <a:defRPr/>
              </a:pPr>
              <a:r>
                <a:rPr lang="en-US" sz="2400" u="sng" dirty="0" smtClean="0">
                  <a:solidFill>
                    <a:srgbClr val="C00000"/>
                  </a:solidFill>
                </a:rPr>
                <a:t>Carving</a:t>
              </a:r>
              <a:r>
                <a:rPr lang="en-US" sz="2400" dirty="0" smtClean="0">
                  <a:solidFill>
                    <a:srgbClr val="2B4A5E"/>
                  </a:solidFill>
                </a:rPr>
                <a:t> is </a:t>
              </a:r>
              <a:r>
                <a:rPr lang="en-US" sz="2400" dirty="0" smtClean="0">
                  <a:solidFill>
                    <a:srgbClr val="00B050"/>
                  </a:solidFill>
                </a:rPr>
                <a:t>appropriate</a:t>
              </a:r>
              <a:r>
                <a:rPr lang="en-US" sz="2400" dirty="0" smtClean="0">
                  <a:solidFill>
                    <a:srgbClr val="2B4A5E"/>
                  </a:solidFill>
                </a:rPr>
                <a:t> for most </a:t>
              </a:r>
              <a:r>
                <a:rPr lang="en-US" sz="2400" u="sng" dirty="0" smtClean="0">
                  <a:solidFill>
                    <a:srgbClr val="C00000"/>
                  </a:solidFill>
                </a:rPr>
                <a:t>green</a:t>
              </a:r>
              <a:r>
                <a:rPr lang="en-US" sz="2400" dirty="0" smtClean="0">
                  <a:solidFill>
                    <a:srgbClr val="2B4A5E"/>
                  </a:solidFill>
                </a:rPr>
                <a:t> and </a:t>
              </a:r>
              <a:r>
                <a:rPr lang="en-US" sz="2400" u="sng" dirty="0" smtClean="0">
                  <a:solidFill>
                    <a:srgbClr val="C00000"/>
                  </a:solidFill>
                </a:rPr>
                <a:t>blue slopes </a:t>
              </a:r>
              <a:endParaRPr lang="en-US" sz="2400" dirty="0" smtClean="0">
                <a:solidFill>
                  <a:srgbClr val="2B4A5E"/>
                </a:solidFill>
              </a:endParaRPr>
            </a:p>
            <a:p>
              <a:pPr>
                <a:lnSpc>
                  <a:spcPct val="90000"/>
                </a:lnSpc>
                <a:buFont typeface="Wingdings 2" charset="0"/>
                <a:buNone/>
                <a:defRPr/>
              </a:pPr>
              <a:endParaRPr lang="en-US" sz="2400" dirty="0" smtClean="0">
                <a:solidFill>
                  <a:srgbClr val="2B4A5E"/>
                </a:solidFill>
              </a:endParaRPr>
            </a:p>
            <a:p>
              <a:pPr>
                <a:lnSpc>
                  <a:spcPct val="90000"/>
                </a:lnSpc>
                <a:buFont typeface="Wingdings 2" charset="0"/>
                <a:buNone/>
                <a:defRPr/>
              </a:pPr>
              <a:endParaRPr lang="en-US" sz="2400" dirty="0" smtClean="0">
                <a:solidFill>
                  <a:srgbClr val="2B4A5E"/>
                </a:solidFill>
              </a:endParaRPr>
            </a:p>
            <a:p>
              <a:pPr>
                <a:lnSpc>
                  <a:spcPct val="90000"/>
                </a:lnSpc>
                <a:buFont typeface="Wingdings 2" charset="0"/>
                <a:buNone/>
                <a:defRPr/>
              </a:pPr>
              <a:r>
                <a:rPr lang="en-US" sz="2400" dirty="0" smtClean="0">
                  <a:solidFill>
                    <a:srgbClr val="2B4A5E"/>
                  </a:solidFill>
                </a:rPr>
                <a:t>and even some </a:t>
              </a:r>
              <a:r>
                <a:rPr lang="en-US" sz="2400" u="sng" dirty="0" smtClean="0">
                  <a:solidFill>
                    <a:srgbClr val="C00000"/>
                  </a:solidFill>
                </a:rPr>
                <a:t>black slopes</a:t>
              </a:r>
              <a:r>
                <a:rPr lang="en-US" sz="2400" dirty="0" smtClean="0">
                  <a:solidFill>
                    <a:srgbClr val="2B4A5E"/>
                  </a:solidFill>
                </a:rPr>
                <a:t>. However, if you try to </a:t>
              </a:r>
              <a:r>
                <a:rPr lang="en-US" sz="2400" u="sng" dirty="0" smtClean="0">
                  <a:solidFill>
                    <a:srgbClr val="C00000"/>
                  </a:solidFill>
                </a:rPr>
                <a:t>carve</a:t>
              </a:r>
              <a:endParaRPr lang="en-US" sz="2400" dirty="0" smtClean="0">
                <a:solidFill>
                  <a:srgbClr val="2B4A5E"/>
                </a:solidFill>
              </a:endParaRPr>
            </a:p>
            <a:p>
              <a:pPr>
                <a:lnSpc>
                  <a:spcPct val="90000"/>
                </a:lnSpc>
                <a:buFont typeface="Wingdings 2" charset="0"/>
                <a:buNone/>
                <a:defRPr/>
              </a:pPr>
              <a:endParaRPr lang="en-US" sz="2400" dirty="0" smtClean="0">
                <a:solidFill>
                  <a:srgbClr val="2B4A5E"/>
                </a:solidFill>
              </a:endParaRPr>
            </a:p>
            <a:p>
              <a:pPr>
                <a:lnSpc>
                  <a:spcPct val="90000"/>
                </a:lnSpc>
                <a:buFont typeface="Wingdings 2" charset="0"/>
                <a:buNone/>
                <a:defRPr/>
              </a:pPr>
              <a:endParaRPr lang="en-US" sz="2400" dirty="0" smtClean="0">
                <a:solidFill>
                  <a:srgbClr val="2B4A5E"/>
                </a:solidFill>
              </a:endParaRPr>
            </a:p>
            <a:p>
              <a:pPr>
                <a:lnSpc>
                  <a:spcPct val="90000"/>
                </a:lnSpc>
                <a:buFont typeface="Wingdings 2" charset="0"/>
                <a:buNone/>
                <a:defRPr/>
              </a:pPr>
              <a:r>
                <a:rPr lang="en-US" sz="2300" dirty="0" smtClean="0">
                  <a:solidFill>
                    <a:srgbClr val="2B4A5E"/>
                  </a:solidFill>
                </a:rPr>
                <a:t>through </a:t>
              </a:r>
              <a:r>
                <a:rPr lang="en-US" sz="2300" u="sng" dirty="0" smtClean="0">
                  <a:solidFill>
                    <a:srgbClr val="C00000"/>
                  </a:solidFill>
                </a:rPr>
                <a:t>moguls</a:t>
              </a:r>
              <a:r>
                <a:rPr lang="en-US" sz="2300" dirty="0" smtClean="0">
                  <a:solidFill>
                    <a:srgbClr val="2B4A5E"/>
                  </a:solidFill>
                </a:rPr>
                <a:t>, </a:t>
              </a:r>
              <a:r>
                <a:rPr lang="en-US" sz="2300" dirty="0" smtClean="0">
                  <a:solidFill>
                    <a:srgbClr val="00B050"/>
                  </a:solidFill>
                </a:rPr>
                <a:t>especially</a:t>
              </a:r>
              <a:r>
                <a:rPr lang="en-US" sz="2300" dirty="0" smtClean="0">
                  <a:solidFill>
                    <a:srgbClr val="2B4A5E"/>
                  </a:solidFill>
                </a:rPr>
                <a:t> in </a:t>
              </a:r>
              <a:r>
                <a:rPr lang="en-US" sz="2300" u="sng" dirty="0" smtClean="0">
                  <a:solidFill>
                    <a:srgbClr val="C00000"/>
                  </a:solidFill>
                </a:rPr>
                <a:t>packed powder</a:t>
              </a:r>
              <a:r>
                <a:rPr lang="en-US" sz="2300" dirty="0" smtClean="0">
                  <a:solidFill>
                    <a:srgbClr val="C00000"/>
                  </a:solidFill>
                </a:rPr>
                <a:t> </a:t>
              </a:r>
              <a:r>
                <a:rPr lang="en-US" sz="2300" dirty="0" smtClean="0">
                  <a:solidFill>
                    <a:srgbClr val="2B4A5E"/>
                  </a:solidFill>
                </a:rPr>
                <a:t>or </a:t>
              </a:r>
              <a:r>
                <a:rPr lang="en-US" sz="2300" u="sng" dirty="0" smtClean="0">
                  <a:solidFill>
                    <a:srgbClr val="C00000"/>
                  </a:solidFill>
                </a:rPr>
                <a:t>corn snow</a:t>
              </a:r>
              <a:endParaRPr lang="en-US" sz="2300" dirty="0" smtClean="0">
                <a:solidFill>
                  <a:srgbClr val="2B4A5E"/>
                </a:solidFill>
              </a:endParaRPr>
            </a:p>
            <a:p>
              <a:pPr>
                <a:lnSpc>
                  <a:spcPct val="90000"/>
                </a:lnSpc>
                <a:buFont typeface="Wingdings 2" charset="0"/>
                <a:buNone/>
                <a:defRPr/>
              </a:pPr>
              <a:endParaRPr lang="en-US" sz="2400" dirty="0" smtClean="0">
                <a:solidFill>
                  <a:srgbClr val="2B4A5E"/>
                </a:solidFill>
              </a:endParaRPr>
            </a:p>
            <a:p>
              <a:pPr>
                <a:lnSpc>
                  <a:spcPct val="90000"/>
                </a:lnSpc>
                <a:buFont typeface="Wingdings 2" charset="0"/>
                <a:buNone/>
                <a:defRPr/>
              </a:pPr>
              <a:endParaRPr lang="en-US" sz="2400" dirty="0" smtClean="0">
                <a:solidFill>
                  <a:srgbClr val="2B4A5E"/>
                </a:solidFill>
              </a:endParaRPr>
            </a:p>
            <a:p>
              <a:pPr>
                <a:lnSpc>
                  <a:spcPct val="90000"/>
                </a:lnSpc>
                <a:buFont typeface="Wingdings 2" charset="0"/>
                <a:buNone/>
                <a:defRPr/>
              </a:pPr>
              <a:r>
                <a:rPr lang="en-US" sz="2400" dirty="0" smtClean="0">
                  <a:solidFill>
                    <a:srgbClr val="2B4A5E"/>
                  </a:solidFill>
                </a:rPr>
                <a:t>you’re going to </a:t>
              </a:r>
              <a:r>
                <a:rPr lang="en-US" sz="2400" u="sng" dirty="0" smtClean="0">
                  <a:solidFill>
                    <a:srgbClr val="C00000"/>
                  </a:solidFill>
                </a:rPr>
                <a:t>face-plant</a:t>
              </a:r>
              <a:r>
                <a:rPr lang="en-US" sz="2400" dirty="0" smtClean="0">
                  <a:solidFill>
                    <a:srgbClr val="2B4A5E"/>
                  </a:solidFill>
                </a:rPr>
                <a:t>.</a:t>
              </a:r>
            </a:p>
            <a:p>
              <a:pPr>
                <a:lnSpc>
                  <a:spcPct val="90000"/>
                </a:lnSpc>
                <a:defRPr/>
              </a:pPr>
              <a:endParaRPr lang="en-US" sz="2400" dirty="0"/>
            </a:p>
          </p:txBody>
        </p:sp>
        <p:pic>
          <p:nvPicPr>
            <p:cNvPr id="3" name="Picture 2" descr="Great carve on a mountain">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976" y="514352"/>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kiing down the green slope by joyryu."/>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9463" y="646114"/>
              <a:ext cx="1247775"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Davos skiing slope by Niels displaye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41785" y="666752"/>
              <a:ext cx="12065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http://rds.yahoo.com/_ylt=A9G_bF.ja9BKRmYAIrKjzbkF/SIG=140mhql2v/EXP=1255259427/**http%3A/pictures.exploitz.com/Steep-black-diamond-slope-photo-Mammoth-Lakes--_srcgpx10001x13765x1b6987db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81631" y="2116806"/>
              <a:ext cx="1143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ki Southeas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08788" y="2123156"/>
              <a:ext cx="17526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File:Encore at mt ellen.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35717" y="3440356"/>
              <a:ext cx="7651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acked Powder by hefmerce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542382" y="3456109"/>
              <a:ext cx="931862"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Spring corn goodness by snoboy."/>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247915" y="3476747"/>
              <a:ext cx="12954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Tele Wipe-Out by gr8jake."/>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521471" y="4830561"/>
              <a:ext cx="1295400"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2307577" y="1163179"/>
              <a:ext cx="144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apropiado</a:t>
              </a:r>
              <a:endParaRPr lang="en-US" sz="1800" i="1" dirty="0">
                <a:latin typeface="Georgia" charset="0"/>
              </a:endParaRPr>
            </a:p>
          </p:txBody>
        </p:sp>
        <p:sp>
          <p:nvSpPr>
            <p:cNvPr id="13" name="TextBox 12"/>
            <p:cNvSpPr txBox="1">
              <a:spLocks noChangeArrowheads="1"/>
            </p:cNvSpPr>
            <p:nvPr/>
          </p:nvSpPr>
          <p:spPr bwMode="auto">
            <a:xfrm>
              <a:off x="2779634" y="3824785"/>
              <a:ext cx="1735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especialmente</a:t>
              </a:r>
              <a:endParaRPr lang="en-US" sz="1600" i="1" dirty="0">
                <a:latin typeface="Georgia" charset="0"/>
              </a:endParaRPr>
            </a:p>
          </p:txBody>
        </p:sp>
        <p:sp>
          <p:nvSpPr>
            <p:cNvPr id="14" name="Isosceles Triangle 13"/>
            <p:cNvSpPr/>
            <p:nvPr/>
          </p:nvSpPr>
          <p:spPr>
            <a:xfrm>
              <a:off x="2968219" y="1581152"/>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Isosceles Triangle 14"/>
            <p:cNvSpPr/>
            <p:nvPr/>
          </p:nvSpPr>
          <p:spPr>
            <a:xfrm>
              <a:off x="3616311" y="4265234"/>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238232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16024" cy="1600200"/>
          </a:xfrm>
        </p:spPr>
        <p:txBody>
          <a:bodyPr>
            <a:normAutofit/>
          </a:bodyPr>
          <a:lstStyle/>
          <a:p>
            <a:r>
              <a:rPr lang="en-US" sz="3600" dirty="0" smtClean="0"/>
              <a:t>Vocabulary Gallery</a:t>
            </a:r>
            <a:endParaRPr lang="en-US" sz="3600" dirty="0"/>
          </a:p>
        </p:txBody>
      </p:sp>
      <p:sp>
        <p:nvSpPr>
          <p:cNvPr id="3" name="Content Placeholder 2"/>
          <p:cNvSpPr>
            <a:spLocks noGrp="1"/>
          </p:cNvSpPr>
          <p:nvPr>
            <p:ph idx="1"/>
          </p:nvPr>
        </p:nvSpPr>
        <p:spPr>
          <a:xfrm>
            <a:off x="3698834" y="838200"/>
            <a:ext cx="4594934" cy="4114799"/>
          </a:xfrm>
        </p:spPr>
        <p:txBody>
          <a:bodyPr>
            <a:noAutofit/>
          </a:bodyPr>
          <a:lstStyle/>
          <a:p>
            <a:r>
              <a:rPr lang="en-US" sz="2800" dirty="0" smtClean="0"/>
              <a:t>Each table researches a different vocabulary strategy</a:t>
            </a:r>
          </a:p>
          <a:p>
            <a:r>
              <a:rPr lang="en-US" sz="2800" dirty="0" smtClean="0"/>
              <a:t>Each team creates a poster explaining the activity</a:t>
            </a:r>
          </a:p>
          <a:p>
            <a:r>
              <a:rPr lang="en-US" sz="2800" dirty="0" smtClean="0"/>
              <a:t>Walk freely through the Vocabulary Gallery!</a:t>
            </a:r>
            <a:endParaRPr lang="en-US" sz="2800" dirty="0"/>
          </a:p>
        </p:txBody>
      </p:sp>
      <p:sp>
        <p:nvSpPr>
          <p:cNvPr id="4" name="Text Placeholder 3"/>
          <p:cNvSpPr>
            <a:spLocks noGrp="1"/>
          </p:cNvSpPr>
          <p:nvPr>
            <p:ph type="body" sz="half" idx="2"/>
          </p:nvPr>
        </p:nvSpPr>
        <p:spPr>
          <a:xfrm>
            <a:off x="872897" y="1283368"/>
            <a:ext cx="2673657" cy="4114800"/>
          </a:xfrm>
        </p:spPr>
        <p:txBody>
          <a:bodyPr>
            <a:normAutofit/>
          </a:bodyPr>
          <a:lstStyle/>
          <a:p>
            <a:r>
              <a:rPr lang="en-US" sz="2000" dirty="0" smtClean="0"/>
              <a:t>Gallery Walk</a:t>
            </a:r>
            <a:endParaRPr lang="en-US" sz="2000" dirty="0"/>
          </a:p>
        </p:txBody>
      </p:sp>
    </p:spTree>
    <p:extLst>
      <p:ext uri="{BB962C8B-B14F-4D97-AF65-F5344CB8AC3E}">
        <p14:creationId xmlns:p14="http://schemas.microsoft.com/office/powerpoint/2010/main" val="1854819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smtClean="0"/>
              <a:t>Using Complete </a:t>
            </a:r>
            <a:r>
              <a:rPr lang="en-US" b="1" dirty="0" smtClean="0"/>
              <a:t>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smtClean="0"/>
              <a:t>Randomization Techniques</a:t>
            </a:r>
            <a:endParaRPr lang="en-US" b="1" dirty="0" smtClean="0"/>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smtClean="0"/>
              <a:t>Total Response Signals</a:t>
            </a:r>
            <a:endParaRPr lang="en-US" b="1" dirty="0" smtClean="0"/>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smtClean="0"/>
              <a:t>Developing Academic Vocabulary</a:t>
            </a:r>
            <a:endParaRPr lang="en-US" b="1" dirty="0" smtClean="0"/>
          </a:p>
        </p:txBody>
      </p:sp>
    </p:spTree>
    <p:extLst>
      <p:ext uri="{BB962C8B-B14F-4D97-AF65-F5344CB8AC3E}">
        <p14:creationId xmlns:p14="http://schemas.microsoft.com/office/powerpoint/2010/main" val="1122049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Sheltered instruction</a:t>
            </a:r>
            <a:endParaRPr lang="en-US" dirty="0"/>
          </a:p>
        </p:txBody>
      </p:sp>
      <p:sp>
        <p:nvSpPr>
          <p:cNvPr id="3" name="Text Placeholder 2"/>
          <p:cNvSpPr>
            <a:spLocks noGrp="1"/>
          </p:cNvSpPr>
          <p:nvPr>
            <p:ph type="body" idx="1"/>
          </p:nvPr>
        </p:nvSpPr>
        <p:spPr/>
        <p:txBody>
          <a:bodyPr/>
          <a:lstStyle/>
          <a:p>
            <a:r>
              <a:rPr lang="en-US" dirty="0" smtClean="0"/>
              <a:t>Strategies</a:t>
            </a:r>
            <a:endParaRPr lang="en-US" dirty="0"/>
          </a:p>
        </p:txBody>
      </p:sp>
    </p:spTree>
    <p:extLst>
      <p:ext uri="{BB962C8B-B14F-4D97-AF65-F5344CB8AC3E}">
        <p14:creationId xmlns:p14="http://schemas.microsoft.com/office/powerpoint/2010/main" val="623573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Structured reading </a:t>
            </a:r>
            <a:br>
              <a:rPr lang="en-US" dirty="0" smtClean="0"/>
            </a:br>
            <a:r>
              <a:rPr lang="en-US" dirty="0" smtClean="0"/>
              <a:t>and writing activities</a:t>
            </a:r>
            <a:endParaRPr lang="en-US" dirty="0"/>
          </a:p>
        </p:txBody>
      </p:sp>
    </p:spTree>
    <p:extLst>
      <p:ext uri="{BB962C8B-B14F-4D97-AF65-F5344CB8AC3E}">
        <p14:creationId xmlns:p14="http://schemas.microsoft.com/office/powerpoint/2010/main" val="382551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Structured Language Activities</a:t>
            </a:r>
            <a:endParaRPr lang="en-US" dirty="0"/>
          </a:p>
        </p:txBody>
      </p:sp>
      <p:sp>
        <p:nvSpPr>
          <p:cNvPr id="4" name="Content Placeholder 2"/>
          <p:cNvSpPr>
            <a:spLocks noGrp="1"/>
          </p:cNvSpPr>
          <p:nvPr>
            <p:ph idx="1"/>
          </p:nvPr>
        </p:nvSpPr>
        <p:spPr>
          <a:xfrm>
            <a:off x="762000" y="457200"/>
            <a:ext cx="3376863" cy="3886200"/>
          </a:xfrm>
        </p:spPr>
        <p:txBody>
          <a:bodyPr>
            <a:normAutofit/>
          </a:bodyPr>
          <a:lstStyle/>
          <a:p>
            <a:pPr marL="365760" indent="-283464">
              <a:buFont typeface="Wingdings 2"/>
              <a:buChar char=""/>
              <a:defRPr/>
            </a:pPr>
            <a:r>
              <a:rPr lang="en-US" sz="2400" dirty="0">
                <a:solidFill>
                  <a:schemeClr val="tx1">
                    <a:lumMod val="85000"/>
                    <a:lumOff val="15000"/>
                  </a:schemeClr>
                </a:solidFill>
              </a:rPr>
              <a:t>Adapted </a:t>
            </a:r>
            <a:r>
              <a:rPr lang="en-US" sz="2400" dirty="0" smtClean="0">
                <a:solidFill>
                  <a:schemeClr val="tx1">
                    <a:lumMod val="85000"/>
                    <a:lumOff val="15000"/>
                  </a:schemeClr>
                </a:solidFill>
              </a:rPr>
              <a:t>Texts</a:t>
            </a:r>
            <a:endParaRPr lang="en-US" dirty="0">
              <a:solidFill>
                <a:schemeClr val="tx1">
                  <a:lumMod val="85000"/>
                  <a:lumOff val="15000"/>
                </a:schemeClr>
              </a:solidFill>
            </a:endParaRPr>
          </a:p>
          <a:p>
            <a:pPr marL="365760" indent="-283464">
              <a:buFont typeface="Wingdings 2"/>
              <a:buChar char=""/>
              <a:defRPr/>
            </a:pPr>
            <a:r>
              <a:rPr lang="en-US" dirty="0">
                <a:solidFill>
                  <a:schemeClr val="tx1">
                    <a:lumMod val="85000"/>
                    <a:lumOff val="15000"/>
                  </a:schemeClr>
                </a:solidFill>
              </a:rPr>
              <a:t>SQP2RS</a:t>
            </a:r>
          </a:p>
          <a:p>
            <a:pPr marL="365760" indent="-283464">
              <a:buFont typeface="Wingdings 2"/>
              <a:buChar char=""/>
              <a:defRPr/>
            </a:pPr>
            <a:r>
              <a:rPr lang="en-US" dirty="0">
                <a:solidFill>
                  <a:schemeClr val="tx1">
                    <a:lumMod val="85000"/>
                    <a:lumOff val="15000"/>
                  </a:schemeClr>
                </a:solidFill>
              </a:rPr>
              <a:t>Graphic Organizers</a:t>
            </a:r>
          </a:p>
          <a:p>
            <a:pPr marL="365760" indent="-283464">
              <a:buFont typeface="Wingdings 2"/>
              <a:buChar char=""/>
              <a:defRPr/>
            </a:pPr>
            <a:r>
              <a:rPr lang="en-US" dirty="0">
                <a:solidFill>
                  <a:schemeClr val="tx1">
                    <a:lumMod val="85000"/>
                    <a:lumOff val="15000"/>
                  </a:schemeClr>
                </a:solidFill>
              </a:rPr>
              <a:t>Thinking Maps</a:t>
            </a:r>
          </a:p>
          <a:p>
            <a:pPr marL="365760" indent="-283464">
              <a:buFont typeface="Wingdings 2"/>
              <a:buChar char=""/>
              <a:defRPr/>
            </a:pPr>
            <a:r>
              <a:rPr lang="en-US" dirty="0">
                <a:solidFill>
                  <a:schemeClr val="tx1">
                    <a:lumMod val="85000"/>
                    <a:lumOff val="15000"/>
                  </a:schemeClr>
                </a:solidFill>
              </a:rPr>
              <a:t>Jigsaw Reading</a:t>
            </a:r>
          </a:p>
          <a:p>
            <a:pPr marL="365760" indent="-283464">
              <a:buFont typeface="Wingdings 2"/>
              <a:buChar char=""/>
              <a:defRPr/>
            </a:pPr>
            <a:r>
              <a:rPr lang="en-US" dirty="0">
                <a:solidFill>
                  <a:schemeClr val="tx1">
                    <a:lumMod val="85000"/>
                    <a:lumOff val="15000"/>
                  </a:schemeClr>
                </a:solidFill>
              </a:rPr>
              <a:t>Outlines</a:t>
            </a:r>
          </a:p>
          <a:p>
            <a:pPr marL="365760" indent="-283464">
              <a:buFont typeface="Wingdings 2"/>
              <a:buChar char=""/>
              <a:defRPr/>
            </a:pPr>
            <a:r>
              <a:rPr lang="en-US" dirty="0">
                <a:solidFill>
                  <a:schemeClr val="tx1">
                    <a:lumMod val="85000"/>
                    <a:lumOff val="15000"/>
                  </a:schemeClr>
                </a:solidFill>
              </a:rPr>
              <a:t>Highlighted Texts</a:t>
            </a:r>
          </a:p>
        </p:txBody>
      </p:sp>
      <p:sp>
        <p:nvSpPr>
          <p:cNvPr id="5" name="Content Placeholder 2"/>
          <p:cNvSpPr txBox="1">
            <a:spLocks/>
          </p:cNvSpPr>
          <p:nvPr/>
        </p:nvSpPr>
        <p:spPr>
          <a:xfrm>
            <a:off x="4482520" y="866273"/>
            <a:ext cx="3674892" cy="3260558"/>
          </a:xfrm>
          <a:prstGeom prst="rect">
            <a:avLst/>
          </a:prstGeom>
        </p:spPr>
        <p:txBody>
          <a:bodyPr>
            <a:noAutofit/>
          </a:bodyPr>
          <a:lstStyle/>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1-2-4-All</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Round Table</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Taped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Marginal Notes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Native Language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Write-Read-Read-Trade</a:t>
            </a:r>
          </a:p>
        </p:txBody>
      </p:sp>
    </p:spTree>
    <p:extLst>
      <p:ext uri="{BB962C8B-B14F-4D97-AF65-F5344CB8AC3E}">
        <p14:creationId xmlns:p14="http://schemas.microsoft.com/office/powerpoint/2010/main" val="232235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SQP2RS</a:t>
            </a:r>
            <a:endParaRPr lang="en-US" dirty="0"/>
          </a:p>
        </p:txBody>
      </p:sp>
      <p:sp>
        <p:nvSpPr>
          <p:cNvPr id="3" name="Content Placeholder 2"/>
          <p:cNvSpPr>
            <a:spLocks noGrp="1"/>
          </p:cNvSpPr>
          <p:nvPr>
            <p:ph idx="1"/>
          </p:nvPr>
        </p:nvSpPr>
        <p:spPr>
          <a:xfrm>
            <a:off x="762000" y="1484564"/>
            <a:ext cx="7946383" cy="3416300"/>
          </a:xfrm>
        </p:spPr>
        <p:txBody>
          <a:bodyPr>
            <a:noAutofit/>
          </a:bodyPr>
          <a:lstStyle/>
          <a:p>
            <a:pPr marL="420624" indent="-384048">
              <a:buFont typeface="Wingdings" charset="2"/>
              <a:buChar char="§"/>
              <a:defRPr/>
            </a:pPr>
            <a:r>
              <a:rPr lang="en-US" sz="2400" dirty="0">
                <a:solidFill>
                  <a:schemeClr val="accent6">
                    <a:lumMod val="75000"/>
                  </a:schemeClr>
                </a:solidFill>
              </a:rPr>
              <a:t>Survey: </a:t>
            </a:r>
            <a:r>
              <a:rPr lang="en-US" sz="2400" dirty="0">
                <a:solidFill>
                  <a:schemeClr val="accent3">
                    <a:lumMod val="40000"/>
                    <a:lumOff val="60000"/>
                  </a:schemeClr>
                </a:solidFill>
              </a:rPr>
              <a:t>		</a:t>
            </a:r>
            <a:r>
              <a:rPr lang="en-US" sz="2400" dirty="0"/>
              <a:t>Preview text</a:t>
            </a:r>
          </a:p>
          <a:p>
            <a:pPr marL="420624" indent="-384048">
              <a:buFont typeface="Wingdings" charset="2"/>
              <a:buChar char="§"/>
              <a:defRPr/>
            </a:pPr>
            <a:r>
              <a:rPr lang="en-US" sz="2400" dirty="0">
                <a:solidFill>
                  <a:schemeClr val="accent6">
                    <a:lumMod val="75000"/>
                  </a:schemeClr>
                </a:solidFill>
              </a:rPr>
              <a:t>Question: </a:t>
            </a:r>
            <a:r>
              <a:rPr lang="en-US" sz="2400" dirty="0">
                <a:solidFill>
                  <a:schemeClr val="accent3">
                    <a:lumMod val="40000"/>
                    <a:lumOff val="60000"/>
                  </a:schemeClr>
                </a:solidFill>
              </a:rPr>
              <a:t>	</a:t>
            </a:r>
            <a:r>
              <a:rPr lang="en-US" sz="2400" dirty="0" smtClean="0">
                <a:solidFill>
                  <a:schemeClr val="accent3">
                    <a:lumMod val="40000"/>
                    <a:lumOff val="60000"/>
                  </a:schemeClr>
                </a:solidFill>
              </a:rPr>
              <a:t>	</a:t>
            </a:r>
            <a:r>
              <a:rPr lang="en-US" sz="2400" dirty="0" smtClean="0"/>
              <a:t>1-3 </a:t>
            </a:r>
            <a:r>
              <a:rPr lang="en-US" sz="2400" dirty="0"/>
              <a:t>questions</a:t>
            </a:r>
          </a:p>
          <a:p>
            <a:pPr marL="420624" indent="-384048">
              <a:buFont typeface="Wingdings" charset="2"/>
              <a:buChar char="§"/>
              <a:defRPr/>
            </a:pPr>
            <a:r>
              <a:rPr lang="en-US" sz="2400" dirty="0">
                <a:solidFill>
                  <a:schemeClr val="accent6">
                    <a:lumMod val="75000"/>
                  </a:schemeClr>
                </a:solidFill>
              </a:rPr>
              <a:t>Predict: </a:t>
            </a:r>
            <a:r>
              <a:rPr lang="en-US" sz="2400" dirty="0">
                <a:solidFill>
                  <a:schemeClr val="accent3">
                    <a:lumMod val="40000"/>
                    <a:lumOff val="60000"/>
                  </a:schemeClr>
                </a:solidFill>
              </a:rPr>
              <a:t>		</a:t>
            </a:r>
            <a:r>
              <a:rPr lang="en-US" sz="2400" dirty="0"/>
              <a:t>1-3 predictions</a:t>
            </a:r>
          </a:p>
          <a:p>
            <a:pPr marL="420624" indent="-384048">
              <a:buFont typeface="Wingdings" charset="2"/>
              <a:buChar char="§"/>
              <a:defRPr/>
            </a:pPr>
            <a:r>
              <a:rPr lang="en-US" sz="2400" dirty="0">
                <a:solidFill>
                  <a:schemeClr val="accent6">
                    <a:lumMod val="75000"/>
                  </a:schemeClr>
                </a:solidFill>
              </a:rPr>
              <a:t>Read: </a:t>
            </a:r>
            <a:r>
              <a:rPr lang="en-US" sz="2400" dirty="0">
                <a:solidFill>
                  <a:schemeClr val="accent3">
                    <a:lumMod val="40000"/>
                    <a:lumOff val="60000"/>
                  </a:schemeClr>
                </a:solidFill>
              </a:rPr>
              <a:t>		</a:t>
            </a:r>
            <a:r>
              <a:rPr lang="en-US" sz="2400" dirty="0"/>
              <a:t>Read text</a:t>
            </a:r>
          </a:p>
          <a:p>
            <a:pPr marL="420624" indent="-384048">
              <a:buFont typeface="Wingdings" charset="2"/>
              <a:buChar char="§"/>
              <a:defRPr/>
            </a:pPr>
            <a:r>
              <a:rPr lang="en-US" sz="2400" dirty="0">
                <a:solidFill>
                  <a:schemeClr val="accent6">
                    <a:lumMod val="75000"/>
                  </a:schemeClr>
                </a:solidFill>
              </a:rPr>
              <a:t>Respond: </a:t>
            </a:r>
            <a:r>
              <a:rPr lang="en-US" sz="2400" dirty="0">
                <a:solidFill>
                  <a:schemeClr val="accent3">
                    <a:lumMod val="40000"/>
                    <a:lumOff val="60000"/>
                  </a:schemeClr>
                </a:solidFill>
              </a:rPr>
              <a:t>	</a:t>
            </a:r>
            <a:r>
              <a:rPr lang="en-US" sz="2400" dirty="0" smtClean="0">
                <a:solidFill>
                  <a:schemeClr val="accent3">
                    <a:lumMod val="40000"/>
                    <a:lumOff val="60000"/>
                  </a:schemeClr>
                </a:solidFill>
              </a:rPr>
              <a:t>	</a:t>
            </a:r>
            <a:r>
              <a:rPr lang="en-US" sz="2400" dirty="0" smtClean="0"/>
              <a:t>Answer</a:t>
            </a:r>
            <a:r>
              <a:rPr lang="en-US" sz="2400" dirty="0"/>
              <a:t>, modify, drop, add </a:t>
            </a:r>
            <a:r>
              <a:rPr lang="en-US" sz="2400" dirty="0" smtClean="0"/>
              <a:t>questions</a:t>
            </a:r>
            <a:endParaRPr lang="en-US" sz="2400" dirty="0"/>
          </a:p>
          <a:p>
            <a:pPr marL="420624" indent="-384048">
              <a:buFont typeface="Wingdings" charset="2"/>
              <a:buChar char="§"/>
              <a:defRPr/>
            </a:pPr>
            <a:r>
              <a:rPr lang="en-US" sz="2400" dirty="0">
                <a:solidFill>
                  <a:schemeClr val="accent6">
                    <a:lumMod val="75000"/>
                  </a:schemeClr>
                </a:solidFill>
              </a:rPr>
              <a:t>Summarize: </a:t>
            </a:r>
            <a:r>
              <a:rPr lang="en-US" sz="2400" dirty="0">
                <a:solidFill>
                  <a:schemeClr val="accent3">
                    <a:lumMod val="40000"/>
                    <a:lumOff val="60000"/>
                  </a:schemeClr>
                </a:solidFill>
              </a:rPr>
              <a:t>	</a:t>
            </a:r>
            <a:r>
              <a:rPr lang="en-US" sz="2400" dirty="0"/>
              <a:t>Retell the main points of </a:t>
            </a:r>
            <a:r>
              <a:rPr lang="en-US" sz="2400" dirty="0" smtClean="0"/>
              <a:t>the </a:t>
            </a:r>
            <a:r>
              <a:rPr lang="en-US" sz="2400" dirty="0"/>
              <a:t>text</a:t>
            </a:r>
          </a:p>
          <a:p>
            <a:pPr marL="420624" indent="-384048">
              <a:buFont typeface="Wingdings 2"/>
              <a:buChar char=""/>
              <a:defRPr/>
            </a:pPr>
            <a:endParaRPr lang="en-US" sz="2400" dirty="0"/>
          </a:p>
          <a:p>
            <a:endParaRPr lang="en-US" sz="2400" dirty="0"/>
          </a:p>
        </p:txBody>
      </p:sp>
    </p:spTree>
    <p:extLst>
      <p:ext uri="{BB962C8B-B14F-4D97-AF65-F5344CB8AC3E}">
        <p14:creationId xmlns:p14="http://schemas.microsoft.com/office/powerpoint/2010/main" val="1200732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C00000"/>
                </a:solidFill>
              </a:rPr>
              <a:t>Amoebas</a:t>
            </a:r>
            <a:endParaRPr lang="en-US" dirty="0">
              <a:solidFill>
                <a:srgbClr val="C00000"/>
              </a:solidFill>
            </a:endParaRPr>
          </a:p>
        </p:txBody>
      </p:sp>
      <p:sp>
        <p:nvSpPr>
          <p:cNvPr id="3" name="TextBox 2"/>
          <p:cNvSpPr txBox="1">
            <a:spLocks noChangeArrowheads="1"/>
          </p:cNvSpPr>
          <p:nvPr/>
        </p:nvSpPr>
        <p:spPr bwMode="auto">
          <a:xfrm>
            <a:off x="757989" y="5131966"/>
            <a:ext cx="751530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very small. They are about as big as the head of a pin.</a:t>
            </a:r>
            <a:r>
              <a:rPr lang="en-US" sz="2000" dirty="0">
                <a:solidFill>
                  <a:schemeClr val="tx1">
                    <a:lumMod val="85000"/>
                    <a:lumOff val="15000"/>
                  </a:schemeClr>
                </a:solidFill>
              </a:rPr>
              <a:t> They are very simple. They live in rivers and ponds. They can also be found on the leaves of plants that live in water.</a:t>
            </a:r>
          </a:p>
        </p:txBody>
      </p:sp>
      <p:sp>
        <p:nvSpPr>
          <p:cNvPr id="4" name="TextBox 5"/>
          <p:cNvSpPr txBox="1">
            <a:spLocks noChangeArrowheads="1"/>
          </p:cNvSpPr>
          <p:nvPr/>
        </p:nvSpPr>
        <p:spPr bwMode="auto">
          <a:xfrm>
            <a:off x="757989" y="3465091"/>
            <a:ext cx="754044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very small organisms. They are about as big as the head of a pin.</a:t>
            </a:r>
            <a:r>
              <a:rPr lang="en-US" sz="2000" dirty="0">
                <a:solidFill>
                  <a:schemeClr val="tx1">
                    <a:lumMod val="85000"/>
                    <a:lumOff val="15000"/>
                  </a:schemeClr>
                </a:solidFill>
              </a:rPr>
              <a:t> They are one of the simplest protozoa. Amoebas live in rivers and ponds. They can also be found on the leaves of plants that live in water.</a:t>
            </a:r>
          </a:p>
        </p:txBody>
      </p:sp>
      <p:sp>
        <p:nvSpPr>
          <p:cNvPr id="5" name="TextBox 6"/>
          <p:cNvSpPr txBox="1">
            <a:spLocks noChangeArrowheads="1"/>
          </p:cNvSpPr>
          <p:nvPr/>
        </p:nvSpPr>
        <p:spPr bwMode="auto">
          <a:xfrm>
            <a:off x="3429000" y="1179091"/>
            <a:ext cx="490716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microscopic organisms, about the size of the head of a pin. </a:t>
            </a:r>
            <a:r>
              <a:rPr lang="en-US" sz="2000" dirty="0">
                <a:solidFill>
                  <a:schemeClr val="tx1">
                    <a:lumMod val="85000"/>
                    <a:lumOff val="15000"/>
                  </a:schemeClr>
                </a:solidFill>
              </a:rPr>
              <a:t>They are one of the simplest protozoa. Amoebas live in rivers and ponds, typically on the leaves of plants that live in water.</a:t>
            </a:r>
          </a:p>
        </p:txBody>
      </p:sp>
      <p:pic>
        <p:nvPicPr>
          <p:cNvPr id="6" name="Picture 5" descr="http://upload.wikimedia.org/wikipedia/commons/thumb/3/3f/Wilson1900Fig3.jpg/220px-Wilson1900Fig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89" y="1361403"/>
            <a:ext cx="235465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own Arrow 6"/>
          <p:cNvSpPr/>
          <p:nvPr/>
        </p:nvSpPr>
        <p:spPr>
          <a:xfrm>
            <a:off x="3962400" y="3134391"/>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3962400" y="4658391"/>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06136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47998"/>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C00000"/>
                </a:solidFill>
              </a:rPr>
              <a:t>The American Revolution</a:t>
            </a:r>
            <a:endParaRPr lang="en-US" dirty="0">
              <a:solidFill>
                <a:srgbClr val="C00000"/>
              </a:solidFill>
            </a:endParaRPr>
          </a:p>
        </p:txBody>
      </p:sp>
      <p:sp>
        <p:nvSpPr>
          <p:cNvPr id="3" name="TextBox 5"/>
          <p:cNvSpPr txBox="1">
            <a:spLocks noChangeArrowheads="1"/>
          </p:cNvSpPr>
          <p:nvPr/>
        </p:nvSpPr>
        <p:spPr bwMode="auto">
          <a:xfrm>
            <a:off x="757989" y="3962398"/>
            <a:ext cx="7854785"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It was April 1775. British General Thomas Gage went to Boston. He</a:t>
            </a:r>
          </a:p>
          <a:p>
            <a:pPr eaLnBrk="1" hangingPunct="1"/>
            <a:r>
              <a:rPr lang="en-US" sz="2000" u="sng" dirty="0">
                <a:solidFill>
                  <a:schemeClr val="tx1">
                    <a:lumMod val="85000"/>
                    <a:lumOff val="15000"/>
                  </a:schemeClr>
                </a:solidFill>
              </a:rPr>
              <a:t>planned to find and take the guns that belonged to the colonists. He also wanted their gunpowder.</a:t>
            </a:r>
            <a:r>
              <a:rPr lang="en-US" sz="2000" dirty="0">
                <a:solidFill>
                  <a:schemeClr val="tx1">
                    <a:lumMod val="85000"/>
                    <a:lumOff val="15000"/>
                  </a:schemeClr>
                </a:solidFill>
              </a:rPr>
              <a:t>  The Sons of Liberty found out about this plan. Three men got on horses. Paul Revere was one of these men. The men rode in the dark. They told colonists that the British were coming. Some colonists got ready to fight in a few minutes. These men were called </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minutemen.</a:t>
            </a:r>
            <a:r>
              <a:rPr lang="ja-JP" altLang="en-US" sz="2000" dirty="0">
                <a:solidFill>
                  <a:schemeClr val="tx1">
                    <a:lumMod val="85000"/>
                    <a:lumOff val="15000"/>
                  </a:schemeClr>
                </a:solidFill>
              </a:rPr>
              <a:t>”</a:t>
            </a:r>
            <a:endParaRPr lang="en-US" sz="2000" dirty="0">
              <a:solidFill>
                <a:schemeClr val="tx1">
                  <a:lumMod val="85000"/>
                  <a:lumOff val="15000"/>
                </a:schemeClr>
              </a:solidFill>
            </a:endParaRPr>
          </a:p>
        </p:txBody>
      </p:sp>
      <p:sp>
        <p:nvSpPr>
          <p:cNvPr id="4" name="TextBox 6"/>
          <p:cNvSpPr txBox="1">
            <a:spLocks noChangeArrowheads="1"/>
          </p:cNvSpPr>
          <p:nvPr/>
        </p:nvSpPr>
        <p:spPr bwMode="auto">
          <a:xfrm>
            <a:off x="757989" y="1142998"/>
            <a:ext cx="7791918"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In April 1775, British General Thomas Gage was sent to Boston</a:t>
            </a:r>
          </a:p>
          <a:p>
            <a:pPr eaLnBrk="1" hangingPunct="1"/>
            <a:r>
              <a:rPr lang="en-US" sz="2000" u="sng" dirty="0">
                <a:solidFill>
                  <a:schemeClr val="tx1">
                    <a:lumMod val="85000"/>
                    <a:lumOff val="15000"/>
                  </a:schemeClr>
                </a:solidFill>
              </a:rPr>
              <a:t>to locate and take possession of the colonists</a:t>
            </a:r>
            <a:r>
              <a:rPr lang="ja-JP" altLang="en-US" sz="2000" u="sng" dirty="0">
                <a:solidFill>
                  <a:schemeClr val="tx1">
                    <a:lumMod val="85000"/>
                    <a:lumOff val="15000"/>
                  </a:schemeClr>
                </a:solidFill>
              </a:rPr>
              <a:t>’</a:t>
            </a:r>
            <a:r>
              <a:rPr lang="en-US" altLang="ja-JP" sz="2000" u="sng" dirty="0">
                <a:solidFill>
                  <a:schemeClr val="tx1">
                    <a:lumMod val="85000"/>
                    <a:lumOff val="15000"/>
                  </a:schemeClr>
                </a:solidFill>
              </a:rPr>
              <a:t> stockpile of guns and gunpowder.</a:t>
            </a:r>
            <a:r>
              <a:rPr lang="en-US" altLang="ja-JP" sz="2000" dirty="0">
                <a:solidFill>
                  <a:schemeClr val="tx1">
                    <a:lumMod val="85000"/>
                    <a:lumOff val="15000"/>
                  </a:schemeClr>
                </a:solidFill>
              </a:rPr>
              <a:t>  Paul Revere and the other Sons of Liberty  discovered his plan. Revere, William Dawes, and Samuel Prescott jumped on their horses. They rode through the night to warn the colonists that the British were coming. Colonists called </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minutemen</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 were ready to fight within minutes of getting these warnings.</a:t>
            </a:r>
            <a:endParaRPr lang="en-US" sz="2000" dirty="0">
              <a:solidFill>
                <a:schemeClr val="tx1">
                  <a:lumMod val="85000"/>
                  <a:lumOff val="15000"/>
                </a:schemeClr>
              </a:solidFill>
            </a:endParaRPr>
          </a:p>
        </p:txBody>
      </p:sp>
      <p:sp>
        <p:nvSpPr>
          <p:cNvPr id="5" name="Down Arrow 4"/>
          <p:cNvSpPr/>
          <p:nvPr/>
        </p:nvSpPr>
        <p:spPr>
          <a:xfrm>
            <a:off x="4590310" y="3491872"/>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9524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C00000"/>
                </a:solidFill>
              </a:rPr>
              <a:t>Angles</a:t>
            </a:r>
            <a:endParaRPr lang="en-US" dirty="0">
              <a:solidFill>
                <a:srgbClr val="C00000"/>
              </a:solidFill>
            </a:endParaRPr>
          </a:p>
        </p:txBody>
      </p:sp>
      <p:sp>
        <p:nvSpPr>
          <p:cNvPr id="3" name="TextBox 4"/>
          <p:cNvSpPr txBox="1">
            <a:spLocks noChangeArrowheads="1"/>
          </p:cNvSpPr>
          <p:nvPr/>
        </p:nvSpPr>
        <p:spPr bwMode="auto">
          <a:xfrm>
            <a:off x="757990" y="4225474"/>
            <a:ext cx="751973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There are three ways to name angles. We can name them by number. We can name them by the vertex. We can name them with three points.</a:t>
            </a:r>
            <a:r>
              <a:rPr lang="en-US" sz="2000" dirty="0">
                <a:solidFill>
                  <a:schemeClr val="tx1">
                    <a:lumMod val="85000"/>
                    <a:lumOff val="15000"/>
                  </a:schemeClr>
                </a:solidFill>
              </a:rPr>
              <a:t> One point is on one ray. One point is on the vertex. One point is on the other ray. The vertex must be the second point in the name (∠</a:t>
            </a:r>
            <a:r>
              <a:rPr lang="en-US" sz="2000" i="1" dirty="0">
                <a:solidFill>
                  <a:schemeClr val="tx1">
                    <a:lumMod val="85000"/>
                    <a:lumOff val="15000"/>
                  </a:schemeClr>
                </a:solidFill>
              </a:rPr>
              <a:t>ABC).</a:t>
            </a:r>
            <a:endParaRPr lang="en-US" sz="2000" dirty="0">
              <a:solidFill>
                <a:schemeClr val="tx1">
                  <a:lumMod val="85000"/>
                  <a:lumOff val="15000"/>
                </a:schemeClr>
              </a:solidFill>
            </a:endParaRPr>
          </a:p>
        </p:txBody>
      </p:sp>
      <p:sp>
        <p:nvSpPr>
          <p:cNvPr id="4" name="TextBox 5"/>
          <p:cNvSpPr txBox="1">
            <a:spLocks noChangeArrowheads="1"/>
          </p:cNvSpPr>
          <p:nvPr/>
        </p:nvSpPr>
        <p:spPr bwMode="auto">
          <a:xfrm>
            <a:off x="3537285" y="1150839"/>
            <a:ext cx="4740442"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There are three ways to identify angles: by number, by the vertex, or by three points.</a:t>
            </a:r>
            <a:r>
              <a:rPr lang="en-US" sz="2000" dirty="0">
                <a:solidFill>
                  <a:schemeClr val="tx1">
                    <a:lumMod val="85000"/>
                    <a:lumOff val="15000"/>
                  </a:schemeClr>
                </a:solidFill>
              </a:rPr>
              <a:t> If we use three points, they must consist of a point on one ray, the vertex, and a point on the other ray. If you use three points to name an angle, the vertex must be the second point in the name (∠</a:t>
            </a:r>
            <a:r>
              <a:rPr lang="en-US" sz="2000" i="1" dirty="0">
                <a:solidFill>
                  <a:schemeClr val="tx1">
                    <a:lumMod val="85000"/>
                    <a:lumOff val="15000"/>
                  </a:schemeClr>
                </a:solidFill>
              </a:rPr>
              <a:t>ABC).       </a:t>
            </a:r>
            <a:endParaRPr lang="en-US" sz="2000" dirty="0">
              <a:solidFill>
                <a:schemeClr val="tx1">
                  <a:lumMod val="85000"/>
                  <a:lumOff val="15000"/>
                </a:schemeClr>
              </a:solidFill>
            </a:endParaRPr>
          </a:p>
        </p:txBody>
      </p:sp>
      <p:sp>
        <p:nvSpPr>
          <p:cNvPr id="5" name="Down Arrow 4"/>
          <p:cNvSpPr/>
          <p:nvPr/>
        </p:nvSpPr>
        <p:spPr>
          <a:xfrm>
            <a:off x="4425727" y="3813029"/>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989" y="1516584"/>
            <a:ext cx="254635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9932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C00000"/>
                </a:solidFill>
              </a:rPr>
              <a:t>How would you adapt this text?</a:t>
            </a:r>
            <a:endParaRPr lang="en-US" dirty="0">
              <a:solidFill>
                <a:srgbClr val="C00000"/>
              </a:solidFill>
            </a:endParaRPr>
          </a:p>
        </p:txBody>
      </p:sp>
      <p:sp>
        <p:nvSpPr>
          <p:cNvPr id="3" name="TextBox 5"/>
          <p:cNvSpPr txBox="1">
            <a:spLocks noChangeArrowheads="1"/>
          </p:cNvSpPr>
          <p:nvPr/>
        </p:nvSpPr>
        <p:spPr bwMode="auto">
          <a:xfrm>
            <a:off x="3645568" y="4087906"/>
            <a:ext cx="514323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1">
                    <a:lumMod val="85000"/>
                    <a:lumOff val="15000"/>
                  </a:schemeClr>
                </a:solidFill>
                <a:latin typeface="+mn-lt"/>
              </a:rPr>
              <a:t>Paramecia</a:t>
            </a:r>
            <a:endParaRPr lang="en-US" sz="2000" dirty="0">
              <a:solidFill>
                <a:schemeClr val="tx1">
                  <a:lumMod val="85000"/>
                  <a:lumOff val="15000"/>
                </a:schemeClr>
              </a:solidFill>
              <a:latin typeface="+mn-lt"/>
            </a:endParaRPr>
          </a:p>
          <a:p>
            <a:pPr eaLnBrk="1" hangingPunct="1"/>
            <a:r>
              <a:rPr lang="en-US" sz="2000" u="sng" dirty="0">
                <a:solidFill>
                  <a:schemeClr val="tx1">
                    <a:lumMod val="85000"/>
                    <a:lumOff val="15000"/>
                  </a:schemeClr>
                </a:solidFill>
                <a:latin typeface="+mn-lt"/>
              </a:rPr>
              <a:t>The paramecium is a kind of protozoa. It is the most common kind. </a:t>
            </a:r>
            <a:r>
              <a:rPr lang="en-US" sz="2000" dirty="0">
                <a:solidFill>
                  <a:schemeClr val="tx1">
                    <a:lumMod val="85000"/>
                    <a:lumOff val="15000"/>
                  </a:schemeClr>
                </a:solidFill>
                <a:latin typeface="+mn-lt"/>
              </a:rPr>
              <a:t>They are big for microbes. You can see them with your eyes. You don</a:t>
            </a:r>
            <a:r>
              <a:rPr lang="ja-JP" altLang="en-US" sz="2000" dirty="0">
                <a:solidFill>
                  <a:schemeClr val="tx1">
                    <a:lumMod val="85000"/>
                    <a:lumOff val="15000"/>
                  </a:schemeClr>
                </a:solidFill>
                <a:latin typeface="+mn-lt"/>
              </a:rPr>
              <a:t>’</a:t>
            </a:r>
            <a:r>
              <a:rPr lang="en-US" altLang="ja-JP" sz="2000" dirty="0">
                <a:solidFill>
                  <a:schemeClr val="tx1">
                    <a:lumMod val="85000"/>
                    <a:lumOff val="15000"/>
                  </a:schemeClr>
                </a:solidFill>
                <a:latin typeface="+mn-lt"/>
              </a:rPr>
              <a:t>t need a microscope.  They look like gray specks in a body of water.</a:t>
            </a:r>
            <a:endParaRPr lang="en-US" sz="2000" dirty="0">
              <a:solidFill>
                <a:schemeClr val="tx1">
                  <a:lumMod val="85000"/>
                  <a:lumOff val="15000"/>
                </a:schemeClr>
              </a:solidFill>
              <a:latin typeface="+mn-lt"/>
            </a:endParaRPr>
          </a:p>
        </p:txBody>
      </p:sp>
      <p:sp>
        <p:nvSpPr>
          <p:cNvPr id="4" name="TextBox 5"/>
          <p:cNvSpPr txBox="1">
            <a:spLocks noChangeArrowheads="1"/>
          </p:cNvSpPr>
          <p:nvPr/>
        </p:nvSpPr>
        <p:spPr bwMode="auto">
          <a:xfrm>
            <a:off x="757989" y="1470392"/>
            <a:ext cx="7628463"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1">
                    <a:lumMod val="85000"/>
                    <a:lumOff val="15000"/>
                  </a:schemeClr>
                </a:solidFill>
                <a:latin typeface="+mn-lt"/>
              </a:rPr>
              <a:t>Paramecia</a:t>
            </a:r>
            <a:endParaRPr lang="en-US" sz="2000" dirty="0">
              <a:solidFill>
                <a:schemeClr val="tx1">
                  <a:lumMod val="85000"/>
                  <a:lumOff val="15000"/>
                </a:schemeClr>
              </a:solidFill>
              <a:latin typeface="+mn-lt"/>
            </a:endParaRPr>
          </a:p>
          <a:p>
            <a:pPr eaLnBrk="1" hangingPunct="1"/>
            <a:r>
              <a:rPr lang="en-US" sz="2000" u="sng" dirty="0">
                <a:solidFill>
                  <a:schemeClr val="tx1">
                    <a:lumMod val="85000"/>
                    <a:lumOff val="15000"/>
                  </a:schemeClr>
                </a:solidFill>
                <a:latin typeface="+mn-lt"/>
              </a:rPr>
              <a:t>The most common protozoa is the paramecium.</a:t>
            </a:r>
            <a:r>
              <a:rPr lang="en-US" sz="2000" dirty="0">
                <a:solidFill>
                  <a:schemeClr val="tx1">
                    <a:lumMod val="85000"/>
                    <a:lumOff val="15000"/>
                  </a:schemeClr>
                </a:solidFill>
                <a:latin typeface="+mn-lt"/>
              </a:rPr>
              <a:t> While it is very small, you can actually see paramecia without the use of a microscope. They are big enough that you can see them in water with the naked eye. The paramecia look like gray specks.</a:t>
            </a:r>
          </a:p>
        </p:txBody>
      </p:sp>
      <p:sp>
        <p:nvSpPr>
          <p:cNvPr id="5" name="Down Arrow 4"/>
          <p:cNvSpPr/>
          <p:nvPr/>
        </p:nvSpPr>
        <p:spPr>
          <a:xfrm>
            <a:off x="4381720" y="3417704"/>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989" y="4087906"/>
            <a:ext cx="2678113" cy="14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60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your 3 o’clock</a:t>
            </a:r>
            <a:endParaRPr lang="en-US" dirty="0"/>
          </a:p>
        </p:txBody>
      </p:sp>
      <p:sp>
        <p:nvSpPr>
          <p:cNvPr id="3" name="Content Placeholder 2"/>
          <p:cNvSpPr>
            <a:spLocks noGrp="1"/>
          </p:cNvSpPr>
          <p:nvPr>
            <p:ph idx="1"/>
          </p:nvPr>
        </p:nvSpPr>
        <p:spPr>
          <a:xfrm>
            <a:off x="762000" y="990726"/>
            <a:ext cx="7515726" cy="3416300"/>
          </a:xfrm>
        </p:spPr>
        <p:txBody>
          <a:bodyPr>
            <a:noAutofit/>
          </a:bodyPr>
          <a:lstStyle/>
          <a:p>
            <a:r>
              <a:rPr lang="en-US" sz="2600" dirty="0" smtClean="0"/>
              <a:t>One of the </a:t>
            </a:r>
            <a:r>
              <a:rPr lang="en-US" sz="2600" b="1" u="sng" dirty="0" smtClean="0"/>
              <a:t>benefits</a:t>
            </a:r>
            <a:r>
              <a:rPr lang="en-US" sz="2600" dirty="0" smtClean="0"/>
              <a:t> of including structured reading and writing activities in my classroom is…</a:t>
            </a:r>
          </a:p>
          <a:p>
            <a:r>
              <a:rPr lang="en-US" sz="2600" dirty="0" smtClean="0"/>
              <a:t>One of the </a:t>
            </a:r>
            <a:r>
              <a:rPr lang="en-US" sz="2600" b="1" u="sng" dirty="0" smtClean="0"/>
              <a:t>challenges</a:t>
            </a:r>
            <a:r>
              <a:rPr lang="en-US" sz="2600" dirty="0" smtClean="0"/>
              <a:t> of including structured reading and writing activities in my class is…</a:t>
            </a:r>
          </a:p>
          <a:p>
            <a:r>
              <a:rPr lang="en-US" sz="2600" dirty="0" smtClean="0"/>
              <a:t>Something I can do to </a:t>
            </a:r>
            <a:r>
              <a:rPr lang="en-US" sz="2600" b="1" u="sng" dirty="0" smtClean="0"/>
              <a:t>overcome</a:t>
            </a:r>
            <a:r>
              <a:rPr lang="en-US" sz="2600" dirty="0" smtClean="0"/>
              <a:t> this challenge is…</a:t>
            </a:r>
            <a:endParaRPr lang="en-US" sz="2600" dirty="0"/>
          </a:p>
        </p:txBody>
      </p:sp>
    </p:spTree>
    <p:extLst>
      <p:ext uri="{BB962C8B-B14F-4D97-AF65-F5344CB8AC3E}">
        <p14:creationId xmlns:p14="http://schemas.microsoft.com/office/powerpoint/2010/main" val="290056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smtClean="0"/>
              <a:t>Using Complete </a:t>
            </a:r>
            <a:r>
              <a:rPr lang="en-US" b="1" dirty="0" smtClean="0"/>
              <a:t>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smtClean="0"/>
              <a:t>Randomization Techniques</a:t>
            </a:r>
            <a:endParaRPr lang="en-US" b="1" dirty="0" smtClean="0"/>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smtClean="0"/>
              <a:t>Total Response Signals</a:t>
            </a:r>
            <a:endParaRPr lang="en-US" b="1" dirty="0" smtClean="0"/>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smtClean="0"/>
              <a:t>Developing Academic Vocabulary</a:t>
            </a:r>
            <a:endParaRPr lang="en-US" b="1" dirty="0" smtClean="0"/>
          </a:p>
        </p:txBody>
      </p:sp>
      <p:sp>
        <p:nvSpPr>
          <p:cNvPr id="11" name="TextBox 10"/>
          <p:cNvSpPr txBox="1"/>
          <p:nvPr/>
        </p:nvSpPr>
        <p:spPr>
          <a:xfrm>
            <a:off x="3159802" y="4239678"/>
            <a:ext cx="3104504" cy="369332"/>
          </a:xfrm>
          <a:prstGeom prst="rect">
            <a:avLst/>
          </a:prstGeom>
          <a:noFill/>
        </p:spPr>
        <p:txBody>
          <a:bodyPr wrap="none" rtlCol="0">
            <a:spAutoFit/>
          </a:bodyPr>
          <a:lstStyle/>
          <a:p>
            <a:pPr algn="ctr"/>
            <a:r>
              <a:rPr lang="en-US" b="1" dirty="0" smtClean="0"/>
              <a:t>Structured Reading Activities</a:t>
            </a:r>
            <a:endParaRPr lang="en-US" b="1" dirty="0" smtClean="0"/>
          </a:p>
        </p:txBody>
      </p:sp>
    </p:spTree>
    <p:extLst>
      <p:ext uri="{BB962C8B-B14F-4D97-AF65-F5344CB8AC3E}">
        <p14:creationId xmlns:p14="http://schemas.microsoft.com/office/powerpoint/2010/main" val="1628407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Structured conversations</a:t>
            </a:r>
            <a:endParaRPr lang="en-US" dirty="0"/>
          </a:p>
        </p:txBody>
      </p:sp>
    </p:spTree>
    <p:extLst>
      <p:ext uri="{BB962C8B-B14F-4D97-AF65-F5344CB8AC3E}">
        <p14:creationId xmlns:p14="http://schemas.microsoft.com/office/powerpoint/2010/main" val="175410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85" y="2617316"/>
            <a:ext cx="3994015" cy="2283824"/>
          </a:xfrm>
        </p:spPr>
        <p:txBody>
          <a:bodyPr>
            <a:normAutofit/>
          </a:bodyPr>
          <a:lstStyle/>
          <a:p>
            <a:r>
              <a:rPr lang="en-US" dirty="0"/>
              <a:t>Make an Appointment</a:t>
            </a:r>
          </a:p>
        </p:txBody>
      </p:sp>
      <p:pic>
        <p:nvPicPr>
          <p:cNvPr id="4" name="Picture 3"/>
          <p:cNvPicPr>
            <a:picLocks noChangeAspect="1"/>
          </p:cNvPicPr>
          <p:nvPr/>
        </p:nvPicPr>
        <p:blipFill>
          <a:blip r:embed="rId2"/>
          <a:stretch>
            <a:fillRect/>
          </a:stretch>
        </p:blipFill>
        <p:spPr>
          <a:xfrm>
            <a:off x="5449784" y="3320245"/>
            <a:ext cx="2583686" cy="2583686"/>
          </a:xfrm>
          <a:prstGeom prst="rect">
            <a:avLst/>
          </a:prstGeom>
        </p:spPr>
      </p:pic>
      <p:cxnSp>
        <p:nvCxnSpPr>
          <p:cNvPr id="9" name="Straight Connector 8"/>
          <p:cNvCxnSpPr/>
          <p:nvPr/>
        </p:nvCxnSpPr>
        <p:spPr>
          <a:xfrm>
            <a:off x="5844487"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33383"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49871" y="4015866"/>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7999" y="5347361"/>
            <a:ext cx="5835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23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Structured Conversations</a:t>
            </a:r>
            <a:endParaRPr lang="en-US" dirty="0"/>
          </a:p>
        </p:txBody>
      </p:sp>
      <p:sp>
        <p:nvSpPr>
          <p:cNvPr id="5" name="Content Placeholder 2"/>
          <p:cNvSpPr>
            <a:spLocks noGrp="1"/>
          </p:cNvSpPr>
          <p:nvPr>
            <p:ph idx="1"/>
          </p:nvPr>
        </p:nvSpPr>
        <p:spPr>
          <a:xfrm>
            <a:off x="4360720" y="427037"/>
            <a:ext cx="3939987" cy="4144963"/>
          </a:xfrm>
        </p:spPr>
        <p:txBody>
          <a:bodyPr>
            <a:normAutofit/>
          </a:bodyPr>
          <a:lstStyle/>
          <a:p>
            <a:r>
              <a:rPr lang="en-US" sz="2400" dirty="0" smtClean="0"/>
              <a:t>Think-Pair-Share</a:t>
            </a:r>
          </a:p>
          <a:p>
            <a:r>
              <a:rPr lang="en-US" sz="2400" dirty="0" smtClean="0"/>
              <a:t>Think-Write-Pair-Share</a:t>
            </a:r>
          </a:p>
          <a:p>
            <a:r>
              <a:rPr lang="en-US" sz="2400" dirty="0" smtClean="0"/>
              <a:t>Question-Signal-Stem-Share-Assess</a:t>
            </a:r>
          </a:p>
          <a:p>
            <a:r>
              <a:rPr lang="en-US" sz="2400" dirty="0" smtClean="0"/>
              <a:t>Expert Gallery Walk</a:t>
            </a:r>
          </a:p>
          <a:p>
            <a:r>
              <a:rPr lang="en-US" sz="2400" dirty="0" smtClean="0"/>
              <a:t>Three-Step Interview</a:t>
            </a:r>
          </a:p>
          <a:p>
            <a:r>
              <a:rPr lang="en-US" sz="2400" dirty="0" smtClean="0"/>
              <a:t>1-2-4-All</a:t>
            </a:r>
            <a:endParaRPr lang="en-US" sz="2400" dirty="0"/>
          </a:p>
        </p:txBody>
      </p:sp>
      <p:pic>
        <p:nvPicPr>
          <p:cNvPr id="6" name="Picture 5"/>
          <p:cNvPicPr>
            <a:picLocks noChangeAspect="1"/>
          </p:cNvPicPr>
          <p:nvPr/>
        </p:nvPicPr>
        <p:blipFill>
          <a:blip r:embed="rId2"/>
          <a:stretch>
            <a:fillRect/>
          </a:stretch>
        </p:blipFill>
        <p:spPr>
          <a:xfrm>
            <a:off x="905296" y="750148"/>
            <a:ext cx="2869886"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43278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smtClean="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smtClean="0"/>
              <a:t>Using Complete </a:t>
            </a:r>
            <a:r>
              <a:rPr lang="en-US" b="1" dirty="0" smtClean="0"/>
              <a:t>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smtClean="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smtClean="0"/>
              <a:t>Randomization Techniques</a:t>
            </a:r>
            <a:endParaRPr lang="en-US" b="1" dirty="0" smtClean="0"/>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smtClean="0"/>
              <a:t>Total Response Signals</a:t>
            </a:r>
            <a:endParaRPr lang="en-US" b="1" dirty="0" smtClean="0"/>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smtClean="0"/>
              <a:t>Developing Academic Vocabulary</a:t>
            </a:r>
            <a:endParaRPr lang="en-US" b="1" dirty="0" smtClean="0"/>
          </a:p>
        </p:txBody>
      </p:sp>
      <p:sp>
        <p:nvSpPr>
          <p:cNvPr id="11" name="TextBox 10"/>
          <p:cNvSpPr txBox="1"/>
          <p:nvPr/>
        </p:nvSpPr>
        <p:spPr>
          <a:xfrm>
            <a:off x="3159802" y="4239678"/>
            <a:ext cx="3104504" cy="369332"/>
          </a:xfrm>
          <a:prstGeom prst="rect">
            <a:avLst/>
          </a:prstGeom>
          <a:noFill/>
        </p:spPr>
        <p:txBody>
          <a:bodyPr wrap="none" rtlCol="0">
            <a:spAutoFit/>
          </a:bodyPr>
          <a:lstStyle/>
          <a:p>
            <a:pPr algn="ctr"/>
            <a:r>
              <a:rPr lang="en-US" b="1" dirty="0" smtClean="0"/>
              <a:t>Structured Reading Activities</a:t>
            </a:r>
            <a:endParaRPr lang="en-US" b="1" dirty="0" smtClean="0"/>
          </a:p>
        </p:txBody>
      </p:sp>
      <p:sp>
        <p:nvSpPr>
          <p:cNvPr id="12" name="TextBox 11"/>
          <p:cNvSpPr txBox="1"/>
          <p:nvPr/>
        </p:nvSpPr>
        <p:spPr>
          <a:xfrm>
            <a:off x="3349018" y="4546566"/>
            <a:ext cx="2726067" cy="369332"/>
          </a:xfrm>
          <a:prstGeom prst="rect">
            <a:avLst/>
          </a:prstGeom>
          <a:noFill/>
        </p:spPr>
        <p:txBody>
          <a:bodyPr wrap="none" rtlCol="0">
            <a:spAutoFit/>
          </a:bodyPr>
          <a:lstStyle/>
          <a:p>
            <a:pPr algn="ctr"/>
            <a:r>
              <a:rPr lang="en-US" b="1" dirty="0" smtClean="0"/>
              <a:t>Structured Conversations</a:t>
            </a:r>
            <a:endParaRPr lang="en-US" b="1" dirty="0" smtClean="0"/>
          </a:p>
        </p:txBody>
      </p:sp>
    </p:spTree>
    <p:extLst>
      <p:ext uri="{BB962C8B-B14F-4D97-AF65-F5344CB8AC3E}">
        <p14:creationId xmlns:p14="http://schemas.microsoft.com/office/powerpoint/2010/main" val="8854124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 will</a:t>
            </a:r>
            <a:r>
              <a:rPr lang="en-US" dirty="0"/>
              <a:t> </a:t>
            </a:r>
            <a:r>
              <a:rPr lang="en-US" b="1" i="1" dirty="0"/>
              <a:t>explore</a:t>
            </a:r>
            <a:r>
              <a:rPr lang="en-US" dirty="0"/>
              <a:t> </a:t>
            </a:r>
            <a:r>
              <a:rPr lang="en-US" b="1" dirty="0"/>
              <a:t>sheltered instruction techniques and strategies </a:t>
            </a:r>
            <a:r>
              <a:rPr lang="en-US" dirty="0"/>
              <a:t>to make content comprehensible for my ELLs.</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 will</a:t>
            </a:r>
            <a:r>
              <a:rPr lang="en-US" dirty="0"/>
              <a:t> </a:t>
            </a:r>
            <a:r>
              <a:rPr lang="en-US" b="1" i="1" dirty="0"/>
              <a:t>share</a:t>
            </a:r>
            <a:r>
              <a:rPr lang="en-US" dirty="0"/>
              <a:t> different ideas on </a:t>
            </a:r>
            <a:r>
              <a:rPr lang="en-US" b="1" dirty="0"/>
              <a:t>how to implement sheltered instruction</a:t>
            </a:r>
            <a:r>
              <a:rPr lang="en-US" dirty="0"/>
              <a:t> strategies in my classroom.</a:t>
            </a:r>
          </a:p>
        </p:txBody>
      </p:sp>
    </p:spTree>
    <p:extLst>
      <p:ext uri="{BB962C8B-B14F-4D97-AF65-F5344CB8AC3E}">
        <p14:creationId xmlns:p14="http://schemas.microsoft.com/office/powerpoint/2010/main" val="14931623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PlANNING</a:t>
            </a:r>
            <a:r>
              <a:rPr lang="en-US" dirty="0" smtClean="0"/>
              <a:t> FOR SUCCESS</a:t>
            </a:r>
            <a:endParaRPr lang="en-US" dirty="0"/>
          </a:p>
        </p:txBody>
      </p:sp>
      <p:sp>
        <p:nvSpPr>
          <p:cNvPr id="3" name="Text Placeholder 2"/>
          <p:cNvSpPr>
            <a:spLocks noGrp="1"/>
          </p:cNvSpPr>
          <p:nvPr>
            <p:ph type="body" idx="1"/>
          </p:nvPr>
        </p:nvSpPr>
        <p:spPr/>
        <p:txBody>
          <a:bodyPr/>
          <a:lstStyle/>
          <a:p>
            <a:r>
              <a:rPr lang="en-US" dirty="0"/>
              <a:t>W</a:t>
            </a:r>
            <a:r>
              <a:rPr lang="en-US" dirty="0" smtClean="0"/>
              <a:t>ith Thinking Maps</a:t>
            </a:r>
            <a:endParaRPr lang="en-US" dirty="0"/>
          </a:p>
        </p:txBody>
      </p:sp>
    </p:spTree>
    <p:extLst>
      <p:ext uri="{BB962C8B-B14F-4D97-AF65-F5344CB8AC3E}">
        <p14:creationId xmlns:p14="http://schemas.microsoft.com/office/powerpoint/2010/main" val="1974518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382000" cy="1600200"/>
          </a:xfrm>
        </p:spPr>
        <p:txBody>
          <a:bodyPr>
            <a:normAutofit fontScale="90000"/>
          </a:bodyPr>
          <a:lstStyle/>
          <a:p>
            <a:r>
              <a:rPr lang="en-US" dirty="0" smtClean="0"/>
              <a:t>Struggling School Temptation</a:t>
            </a:r>
            <a:endParaRPr lang="en-US" dirty="0"/>
          </a:p>
        </p:txBody>
      </p:sp>
      <p:pic>
        <p:nvPicPr>
          <p:cNvPr id="4" name="Picture 2"/>
          <p:cNvPicPr>
            <a:picLocks noChangeAspect="1" noChangeArrowheads="1"/>
          </p:cNvPicPr>
          <p:nvPr/>
        </p:nvPicPr>
        <p:blipFill>
          <a:blip r:embed="rId2" cstate="print"/>
          <a:srcRect l="14250" t="39333" r="60250" b="27333"/>
          <a:stretch>
            <a:fillRect/>
          </a:stretch>
        </p:blipFill>
        <p:spPr bwMode="auto">
          <a:xfrm>
            <a:off x="2227941" y="1188357"/>
            <a:ext cx="4695371" cy="3452479"/>
          </a:xfrm>
          <a:prstGeom prst="rect">
            <a:avLst/>
          </a:prstGeom>
          <a:noFill/>
          <a:ln w="9525">
            <a:noFill/>
            <a:miter lim="800000"/>
            <a:headEnd/>
            <a:tailEnd/>
          </a:ln>
          <a:effectLst/>
        </p:spPr>
      </p:pic>
      <p:sp>
        <p:nvSpPr>
          <p:cNvPr id="5" name="TextBox 4"/>
          <p:cNvSpPr txBox="1"/>
          <p:nvPr/>
        </p:nvSpPr>
        <p:spPr>
          <a:xfrm>
            <a:off x="1988460" y="3860801"/>
            <a:ext cx="1567543" cy="369332"/>
          </a:xfrm>
          <a:prstGeom prst="rect">
            <a:avLst/>
          </a:prstGeom>
          <a:noFill/>
        </p:spPr>
        <p:txBody>
          <a:bodyPr wrap="square" rtlCol="0">
            <a:spAutoFit/>
          </a:bodyPr>
          <a:lstStyle/>
          <a:p>
            <a:pPr algn="ctr"/>
            <a:r>
              <a:rPr lang="en-US" dirty="0" smtClean="0"/>
              <a:t>initiatives</a:t>
            </a:r>
            <a:endParaRPr lang="en-US" dirty="0"/>
          </a:p>
        </p:txBody>
      </p:sp>
      <p:sp>
        <p:nvSpPr>
          <p:cNvPr id="6" name="TextBox 5"/>
          <p:cNvSpPr txBox="1"/>
          <p:nvPr/>
        </p:nvSpPr>
        <p:spPr>
          <a:xfrm>
            <a:off x="3209473" y="3935524"/>
            <a:ext cx="1567543" cy="369332"/>
          </a:xfrm>
          <a:prstGeom prst="rect">
            <a:avLst/>
          </a:prstGeom>
          <a:noFill/>
        </p:spPr>
        <p:txBody>
          <a:bodyPr wrap="square" rtlCol="0">
            <a:spAutoFit/>
          </a:bodyPr>
          <a:lstStyle/>
          <a:p>
            <a:pPr algn="ctr"/>
            <a:r>
              <a:rPr lang="en-US" dirty="0" smtClean="0"/>
              <a:t>initiatives</a:t>
            </a:r>
            <a:endParaRPr lang="en-US" dirty="0"/>
          </a:p>
        </p:txBody>
      </p:sp>
      <p:sp>
        <p:nvSpPr>
          <p:cNvPr id="7" name="TextBox 6"/>
          <p:cNvSpPr txBox="1"/>
          <p:nvPr/>
        </p:nvSpPr>
        <p:spPr>
          <a:xfrm>
            <a:off x="4575626" y="3750858"/>
            <a:ext cx="1567543" cy="369332"/>
          </a:xfrm>
          <a:prstGeom prst="rect">
            <a:avLst/>
          </a:prstGeom>
          <a:noFill/>
        </p:spPr>
        <p:txBody>
          <a:bodyPr wrap="square" rtlCol="0">
            <a:spAutoFit/>
          </a:bodyPr>
          <a:lstStyle/>
          <a:p>
            <a:pPr algn="ctr"/>
            <a:r>
              <a:rPr lang="en-US" dirty="0" smtClean="0"/>
              <a:t>initiatives</a:t>
            </a:r>
            <a:endParaRPr lang="en-US" dirty="0"/>
          </a:p>
        </p:txBody>
      </p:sp>
      <p:sp>
        <p:nvSpPr>
          <p:cNvPr id="8" name="TextBox 7"/>
          <p:cNvSpPr txBox="1"/>
          <p:nvPr/>
        </p:nvSpPr>
        <p:spPr>
          <a:xfrm>
            <a:off x="4152899" y="4262878"/>
            <a:ext cx="1567543" cy="369332"/>
          </a:xfrm>
          <a:prstGeom prst="rect">
            <a:avLst/>
          </a:prstGeom>
          <a:noFill/>
        </p:spPr>
        <p:txBody>
          <a:bodyPr wrap="square" rtlCol="0">
            <a:spAutoFit/>
          </a:bodyPr>
          <a:lstStyle/>
          <a:p>
            <a:pPr algn="ctr"/>
            <a:r>
              <a:rPr lang="en-US" dirty="0" smtClean="0"/>
              <a:t>initiatives</a:t>
            </a:r>
            <a:endParaRPr lang="en-US" dirty="0"/>
          </a:p>
        </p:txBody>
      </p:sp>
      <p:sp>
        <p:nvSpPr>
          <p:cNvPr id="9" name="TextBox 8"/>
          <p:cNvSpPr txBox="1"/>
          <p:nvPr/>
        </p:nvSpPr>
        <p:spPr>
          <a:xfrm>
            <a:off x="5565318" y="4069586"/>
            <a:ext cx="1567543" cy="369332"/>
          </a:xfrm>
          <a:prstGeom prst="rect">
            <a:avLst/>
          </a:prstGeom>
          <a:noFill/>
        </p:spPr>
        <p:txBody>
          <a:bodyPr wrap="square" rtlCol="0">
            <a:spAutoFit/>
          </a:bodyPr>
          <a:lstStyle/>
          <a:p>
            <a:pPr algn="ctr"/>
            <a:r>
              <a:rPr lang="en-US" dirty="0" smtClean="0"/>
              <a:t>initiatives</a:t>
            </a:r>
            <a:endParaRPr lang="en-US" dirty="0"/>
          </a:p>
        </p:txBody>
      </p:sp>
    </p:spTree>
    <p:extLst>
      <p:ext uri="{BB962C8B-B14F-4D97-AF65-F5344CB8AC3E}">
        <p14:creationId xmlns:p14="http://schemas.microsoft.com/office/powerpoint/2010/main" val="6974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59084"/>
            <a:ext cx="7540171" cy="1600200"/>
          </a:xfrm>
        </p:spPr>
        <p:txBody>
          <a:bodyPr>
            <a:normAutofit/>
          </a:bodyPr>
          <a:lstStyle/>
          <a:p>
            <a:pPr algn="ctr"/>
            <a:r>
              <a:rPr lang="en-US" sz="4800" dirty="0" smtClean="0"/>
              <a:t>What are Thinking Maps?</a:t>
            </a:r>
            <a:endParaRPr lang="en-US" sz="4800" dirty="0"/>
          </a:p>
        </p:txBody>
      </p:sp>
      <p:pic>
        <p:nvPicPr>
          <p:cNvPr id="10" name="Picture 2"/>
          <p:cNvPicPr>
            <a:picLocks noChangeAspect="1" noChangeArrowheads="1"/>
          </p:cNvPicPr>
          <p:nvPr/>
        </p:nvPicPr>
        <p:blipFill>
          <a:blip r:embed="rId2"/>
          <a:srcRect/>
          <a:stretch>
            <a:fillRect/>
          </a:stretch>
        </p:blipFill>
        <p:spPr bwMode="auto">
          <a:xfrm>
            <a:off x="2058231" y="412481"/>
            <a:ext cx="5045909" cy="5006975"/>
          </a:xfrm>
          <a:prstGeom prst="rect">
            <a:avLst/>
          </a:prstGeom>
          <a:noFill/>
          <a:ln w="9525">
            <a:noFill/>
            <a:miter lim="800000"/>
            <a:headEnd/>
            <a:tailEnd/>
          </a:ln>
        </p:spPr>
      </p:pic>
      <p:grpSp>
        <p:nvGrpSpPr>
          <p:cNvPr id="11" name="Group 22"/>
          <p:cNvGrpSpPr>
            <a:grpSpLocks/>
          </p:cNvGrpSpPr>
          <p:nvPr/>
        </p:nvGrpSpPr>
        <p:grpSpPr bwMode="auto">
          <a:xfrm>
            <a:off x="3451036" y="622995"/>
            <a:ext cx="2260297" cy="1400129"/>
            <a:chOff x="1611085" y="352628"/>
            <a:chExt cx="2786743" cy="1711663"/>
          </a:xfrm>
        </p:grpSpPr>
        <p:pic>
          <p:nvPicPr>
            <p:cNvPr id="12" name="Picture 15" descr="eye clip art.png"/>
            <p:cNvPicPr>
              <a:picLocks noChangeAspect="1"/>
            </p:cNvPicPr>
            <p:nvPr/>
          </p:nvPicPr>
          <p:blipFill>
            <a:blip r:embed="rId3"/>
            <a:srcRect/>
            <a:stretch>
              <a:fillRect/>
            </a:stretch>
          </p:blipFill>
          <p:spPr bwMode="auto">
            <a:xfrm>
              <a:off x="2521264" y="1145924"/>
              <a:ext cx="1050967" cy="918367"/>
            </a:xfrm>
            <a:prstGeom prst="rect">
              <a:avLst/>
            </a:prstGeom>
            <a:noFill/>
            <a:ln w="9525">
              <a:noFill/>
              <a:miter lim="800000"/>
              <a:headEnd/>
              <a:tailEnd/>
            </a:ln>
          </p:spPr>
        </p:pic>
        <p:sp>
          <p:nvSpPr>
            <p:cNvPr id="13" name="TextBox 11"/>
            <p:cNvSpPr txBox="1">
              <a:spLocks noChangeArrowheads="1"/>
            </p:cNvSpPr>
            <p:nvPr/>
          </p:nvSpPr>
          <p:spPr bwMode="auto">
            <a:xfrm>
              <a:off x="1611085" y="352628"/>
              <a:ext cx="2786743" cy="865393"/>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Visual </a:t>
              </a:r>
            </a:p>
            <a:p>
              <a:pPr algn="ctr" defTabSz="457200"/>
              <a:r>
                <a:rPr lang="en-US" sz="2000" dirty="0">
                  <a:solidFill>
                    <a:srgbClr val="000000"/>
                  </a:solidFill>
                  <a:latin typeface="Georgia" pitchFamily="18" charset="0"/>
                </a:rPr>
                <a:t>Patterns</a:t>
              </a:r>
            </a:p>
          </p:txBody>
        </p:sp>
      </p:grpSp>
      <p:grpSp>
        <p:nvGrpSpPr>
          <p:cNvPr id="14" name="Group 20"/>
          <p:cNvGrpSpPr>
            <a:grpSpLocks/>
          </p:cNvGrpSpPr>
          <p:nvPr/>
        </p:nvGrpSpPr>
        <p:grpSpPr bwMode="auto">
          <a:xfrm>
            <a:off x="5128409" y="1307837"/>
            <a:ext cx="1908696" cy="1789477"/>
            <a:chOff x="3614057" y="1183625"/>
            <a:chExt cx="2351906" cy="2189513"/>
          </a:xfrm>
        </p:grpSpPr>
        <p:pic>
          <p:nvPicPr>
            <p:cNvPr id="15" name="Picture 10" descr="brain with gears.jpg"/>
            <p:cNvPicPr>
              <a:picLocks noChangeAspect="1"/>
            </p:cNvPicPr>
            <p:nvPr/>
          </p:nvPicPr>
          <p:blipFill>
            <a:blip r:embed="rId4"/>
            <a:srcRect/>
            <a:stretch>
              <a:fillRect/>
            </a:stretch>
          </p:blipFill>
          <p:spPr bwMode="auto">
            <a:xfrm>
              <a:off x="4296230" y="1183625"/>
              <a:ext cx="716259" cy="946800"/>
            </a:xfrm>
            <a:prstGeom prst="rect">
              <a:avLst/>
            </a:prstGeom>
            <a:noFill/>
            <a:ln w="9525">
              <a:noFill/>
              <a:miter lim="800000"/>
              <a:headEnd/>
              <a:tailEnd/>
            </a:ln>
          </p:spPr>
        </p:pic>
        <p:sp>
          <p:nvSpPr>
            <p:cNvPr id="16" name="TextBox 13"/>
            <p:cNvSpPr txBox="1">
              <a:spLocks noChangeArrowheads="1"/>
            </p:cNvSpPr>
            <p:nvPr/>
          </p:nvSpPr>
          <p:spPr bwMode="auto">
            <a:xfrm>
              <a:off x="3614057" y="2130425"/>
              <a:ext cx="2351906" cy="1242713"/>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Based on</a:t>
              </a:r>
            </a:p>
            <a:p>
              <a:pPr algn="ctr" defTabSz="457200"/>
              <a:r>
                <a:rPr lang="en-US" sz="2000" dirty="0">
                  <a:solidFill>
                    <a:srgbClr val="000000"/>
                  </a:solidFill>
                  <a:latin typeface="Georgia" pitchFamily="18" charset="0"/>
                </a:rPr>
                <a:t> 8 Cognitive Skills</a:t>
              </a:r>
            </a:p>
          </p:txBody>
        </p:sp>
      </p:grpSp>
      <p:grpSp>
        <p:nvGrpSpPr>
          <p:cNvPr id="17" name="Group 16"/>
          <p:cNvGrpSpPr>
            <a:grpSpLocks/>
          </p:cNvGrpSpPr>
          <p:nvPr/>
        </p:nvGrpSpPr>
        <p:grpSpPr bwMode="auto">
          <a:xfrm>
            <a:off x="4686923" y="3404353"/>
            <a:ext cx="2022547" cy="1614543"/>
            <a:chOff x="2972081" y="3527880"/>
            <a:chExt cx="2492362" cy="1974363"/>
          </a:xfrm>
        </p:grpSpPr>
        <p:pic>
          <p:nvPicPr>
            <p:cNvPr id="18" name="Picture 14" descr="Books.jpg"/>
            <p:cNvPicPr>
              <a:picLocks noChangeAspect="1"/>
            </p:cNvPicPr>
            <p:nvPr/>
          </p:nvPicPr>
          <p:blipFill>
            <a:blip r:embed="rId5"/>
            <a:srcRect/>
            <a:stretch>
              <a:fillRect/>
            </a:stretch>
          </p:blipFill>
          <p:spPr bwMode="auto">
            <a:xfrm>
              <a:off x="2972081" y="4470377"/>
              <a:ext cx="1036190" cy="1031866"/>
            </a:xfrm>
            <a:prstGeom prst="rect">
              <a:avLst/>
            </a:prstGeom>
            <a:noFill/>
            <a:ln w="9525">
              <a:noFill/>
              <a:miter lim="800000"/>
              <a:headEnd/>
              <a:tailEnd/>
            </a:ln>
          </p:spPr>
        </p:pic>
        <p:sp>
          <p:nvSpPr>
            <p:cNvPr id="19" name="TextBox 14"/>
            <p:cNvSpPr txBox="1">
              <a:spLocks noChangeArrowheads="1"/>
            </p:cNvSpPr>
            <p:nvPr/>
          </p:nvSpPr>
          <p:spPr bwMode="auto">
            <a:xfrm>
              <a:off x="3572232" y="3527880"/>
              <a:ext cx="1892211" cy="1242016"/>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Applied in all content areas</a:t>
              </a:r>
            </a:p>
          </p:txBody>
        </p:sp>
      </p:grpSp>
      <p:grpSp>
        <p:nvGrpSpPr>
          <p:cNvPr id="20" name="Group 18"/>
          <p:cNvGrpSpPr>
            <a:grpSpLocks/>
          </p:cNvGrpSpPr>
          <p:nvPr/>
        </p:nvGrpSpPr>
        <p:grpSpPr bwMode="auto">
          <a:xfrm>
            <a:off x="2950536" y="3108124"/>
            <a:ext cx="1907967" cy="1668597"/>
            <a:chOff x="942002" y="3604814"/>
            <a:chExt cx="2351906" cy="2042586"/>
          </a:xfrm>
        </p:grpSpPr>
        <p:pic>
          <p:nvPicPr>
            <p:cNvPr id="21" name="Picture 15" descr="teacher.jpg"/>
            <p:cNvPicPr>
              <a:picLocks noChangeAspect="1"/>
            </p:cNvPicPr>
            <p:nvPr/>
          </p:nvPicPr>
          <p:blipFill>
            <a:blip r:embed="rId6"/>
            <a:srcRect/>
            <a:stretch>
              <a:fillRect/>
            </a:stretch>
          </p:blipFill>
          <p:spPr bwMode="auto">
            <a:xfrm>
              <a:off x="1243551" y="3604814"/>
              <a:ext cx="624113" cy="1078527"/>
            </a:xfrm>
            <a:prstGeom prst="rect">
              <a:avLst/>
            </a:prstGeom>
            <a:noFill/>
            <a:ln w="9525">
              <a:noFill/>
              <a:miter lim="800000"/>
              <a:headEnd/>
              <a:tailEnd/>
            </a:ln>
          </p:spPr>
        </p:pic>
        <p:sp>
          <p:nvSpPr>
            <p:cNvPr id="22" name="TextBox 17"/>
            <p:cNvSpPr txBox="1">
              <a:spLocks noChangeArrowheads="1"/>
            </p:cNvSpPr>
            <p:nvPr/>
          </p:nvSpPr>
          <p:spPr bwMode="auto">
            <a:xfrm>
              <a:off x="942002" y="4780853"/>
              <a:ext cx="2351906" cy="866547"/>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Used by all teachers</a:t>
              </a:r>
            </a:p>
          </p:txBody>
        </p:sp>
      </p:grpSp>
      <p:sp>
        <p:nvSpPr>
          <p:cNvPr id="23" name="TextBox 19"/>
          <p:cNvSpPr txBox="1">
            <a:spLocks noChangeArrowheads="1"/>
          </p:cNvSpPr>
          <p:nvPr/>
        </p:nvSpPr>
        <p:spPr bwMode="auto">
          <a:xfrm>
            <a:off x="2219107" y="1520550"/>
            <a:ext cx="1908696" cy="1323439"/>
          </a:xfrm>
          <a:prstGeom prst="rect">
            <a:avLst/>
          </a:prstGeom>
          <a:noFill/>
          <a:ln w="9525">
            <a:noFill/>
            <a:miter lim="800000"/>
            <a:headEnd/>
            <a:tailEnd/>
          </a:ln>
        </p:spPr>
        <p:txBody>
          <a:bodyPr wrap="square">
            <a:spAutoFit/>
          </a:bodyPr>
          <a:lstStyle/>
          <a:p>
            <a:pPr algn="ctr" defTabSz="457200"/>
            <a:r>
              <a:rPr lang="en-US" sz="2000" dirty="0">
                <a:solidFill>
                  <a:srgbClr val="000000"/>
                </a:solidFill>
                <a:latin typeface="Georgia" pitchFamily="18" charset="0"/>
              </a:rPr>
              <a:t>Used in combination for depth and complexity</a:t>
            </a:r>
          </a:p>
        </p:txBody>
      </p:sp>
      <p:sp>
        <p:nvSpPr>
          <p:cNvPr id="24" name="TextBox 21"/>
          <p:cNvSpPr txBox="1">
            <a:spLocks noChangeArrowheads="1"/>
          </p:cNvSpPr>
          <p:nvPr/>
        </p:nvSpPr>
        <p:spPr bwMode="auto">
          <a:xfrm>
            <a:off x="3641351" y="2562616"/>
            <a:ext cx="1908696" cy="707886"/>
          </a:xfrm>
          <a:prstGeom prst="rect">
            <a:avLst/>
          </a:prstGeom>
          <a:noFill/>
          <a:ln w="9525">
            <a:noFill/>
            <a:miter lim="800000"/>
            <a:headEnd/>
            <a:tailEnd/>
          </a:ln>
        </p:spPr>
        <p:txBody>
          <a:bodyPr wrap="square">
            <a:spAutoFit/>
          </a:bodyPr>
          <a:lstStyle/>
          <a:p>
            <a:pPr algn="ctr" defTabSz="457200"/>
            <a:r>
              <a:rPr lang="en-US" sz="2000" b="1" dirty="0">
                <a:solidFill>
                  <a:srgbClr val="000000"/>
                </a:solidFill>
                <a:latin typeface="Georgia" pitchFamily="18" charset="0"/>
              </a:rPr>
              <a:t>Thinking</a:t>
            </a:r>
          </a:p>
          <a:p>
            <a:pPr algn="ctr" defTabSz="457200"/>
            <a:r>
              <a:rPr lang="en-US" sz="2000" b="1" dirty="0">
                <a:solidFill>
                  <a:srgbClr val="000000"/>
                </a:solidFill>
                <a:latin typeface="Georgia" pitchFamily="18" charset="0"/>
              </a:rPr>
              <a:t>Maps</a:t>
            </a:r>
            <a:r>
              <a:rPr lang="en-US" sz="1200" b="1" baseline="70000" dirty="0">
                <a:solidFill>
                  <a:srgbClr val="000000"/>
                </a:solidFill>
                <a:latin typeface="Georgia" pitchFamily="18" charset="0"/>
              </a:rPr>
              <a:t>®</a:t>
            </a:r>
          </a:p>
        </p:txBody>
      </p:sp>
    </p:spTree>
    <p:extLst>
      <p:ext uri="{BB962C8B-B14F-4D97-AF65-F5344CB8AC3E}">
        <p14:creationId xmlns:p14="http://schemas.microsoft.com/office/powerpoint/2010/main" val="17087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0171" cy="1600200"/>
          </a:xfrm>
        </p:spPr>
        <p:txBody>
          <a:bodyPr/>
          <a:lstStyle/>
          <a:p>
            <a:pPr algn="ctr"/>
            <a:r>
              <a:rPr lang="en-US" dirty="0" smtClean="0"/>
              <a:t>Circle Map</a:t>
            </a:r>
            <a:endParaRPr lang="en-US" dirty="0"/>
          </a:p>
        </p:txBody>
      </p:sp>
      <p:pic>
        <p:nvPicPr>
          <p:cNvPr id="4" name="Picture 11" descr="23 A Word Circle"/>
          <p:cNvPicPr>
            <a:picLocks noChangeAspect="1" noChangeArrowheads="1"/>
          </p:cNvPicPr>
          <p:nvPr/>
        </p:nvPicPr>
        <p:blipFill>
          <a:blip r:embed="rId2"/>
          <a:srcRect/>
          <a:stretch>
            <a:fillRect/>
          </a:stretch>
        </p:blipFill>
        <p:spPr bwMode="auto">
          <a:xfrm>
            <a:off x="2202542" y="667655"/>
            <a:ext cx="4874581" cy="4347029"/>
          </a:xfrm>
          <a:prstGeom prst="rect">
            <a:avLst/>
          </a:prstGeom>
          <a:noFill/>
          <a:ln w="9525">
            <a:noFill/>
            <a:miter lim="800000"/>
            <a:headEnd/>
            <a:tailEnd/>
          </a:ln>
        </p:spPr>
      </p:pic>
      <p:sp>
        <p:nvSpPr>
          <p:cNvPr id="5" name="TextBox 4"/>
          <p:cNvSpPr txBox="1"/>
          <p:nvPr/>
        </p:nvSpPr>
        <p:spPr>
          <a:xfrm>
            <a:off x="4074203" y="2548781"/>
            <a:ext cx="1059542" cy="584775"/>
          </a:xfrm>
          <a:prstGeom prst="rect">
            <a:avLst/>
          </a:prstGeom>
          <a:solidFill>
            <a:schemeClr val="bg1"/>
          </a:solidFill>
        </p:spPr>
        <p:txBody>
          <a:bodyPr wrap="square" rtlCol="0">
            <a:spAutoFit/>
          </a:bodyPr>
          <a:lstStyle/>
          <a:p>
            <a:pPr algn="ctr"/>
            <a:r>
              <a:rPr lang="en-US" sz="1600" b="1" dirty="0" smtClean="0"/>
              <a:t>School</a:t>
            </a:r>
          </a:p>
          <a:p>
            <a:pPr algn="ctr"/>
            <a:r>
              <a:rPr lang="en-US" sz="1600" b="1" dirty="0" smtClean="0"/>
              <a:t>Initiatives</a:t>
            </a:r>
            <a:endParaRPr lang="en-US" sz="1600" b="1" dirty="0"/>
          </a:p>
        </p:txBody>
      </p:sp>
      <p:sp>
        <p:nvSpPr>
          <p:cNvPr id="6" name="Snip Single Corner Rectangle 5"/>
          <p:cNvSpPr/>
          <p:nvPr/>
        </p:nvSpPr>
        <p:spPr>
          <a:xfrm>
            <a:off x="4074203" y="104502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#1</a:t>
            </a:r>
            <a:endParaRPr lang="en-US" sz="1600" dirty="0">
              <a:solidFill>
                <a:schemeClr val="tx1">
                  <a:lumMod val="85000"/>
                  <a:lumOff val="15000"/>
                </a:schemeClr>
              </a:solidFill>
            </a:endParaRPr>
          </a:p>
        </p:txBody>
      </p:sp>
      <p:sp>
        <p:nvSpPr>
          <p:cNvPr id="7" name="Snip Single Corner Rectangle 6"/>
          <p:cNvSpPr/>
          <p:nvPr/>
        </p:nvSpPr>
        <p:spPr>
          <a:xfrm>
            <a:off x="5389838" y="2347682"/>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#2</a:t>
            </a:r>
            <a:endParaRPr lang="en-US" sz="1600" dirty="0">
              <a:solidFill>
                <a:schemeClr val="tx1">
                  <a:lumMod val="85000"/>
                  <a:lumOff val="15000"/>
                </a:schemeClr>
              </a:solidFill>
            </a:endParaRPr>
          </a:p>
        </p:txBody>
      </p:sp>
      <p:sp>
        <p:nvSpPr>
          <p:cNvPr id="8" name="Snip Single Corner Rectangle 7"/>
          <p:cNvSpPr/>
          <p:nvPr/>
        </p:nvSpPr>
        <p:spPr>
          <a:xfrm>
            <a:off x="4110061" y="3650337"/>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#3</a:t>
            </a:r>
            <a:endParaRPr lang="en-US" sz="1600" dirty="0">
              <a:solidFill>
                <a:schemeClr val="tx1">
                  <a:lumMod val="85000"/>
                  <a:lumOff val="15000"/>
                </a:schemeClr>
              </a:solidFill>
            </a:endParaRPr>
          </a:p>
        </p:txBody>
      </p:sp>
      <p:sp>
        <p:nvSpPr>
          <p:cNvPr id="9" name="Snip Single Corner Rectangle 8"/>
          <p:cNvSpPr/>
          <p:nvPr/>
        </p:nvSpPr>
        <p:spPr>
          <a:xfrm>
            <a:off x="2738762" y="2347682"/>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#4</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3527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0171" cy="1600200"/>
          </a:xfrm>
        </p:spPr>
        <p:txBody>
          <a:bodyPr/>
          <a:lstStyle/>
          <a:p>
            <a:pPr algn="ctr"/>
            <a:r>
              <a:rPr lang="en-US" dirty="0" smtClean="0"/>
              <a:t>Tree Map</a:t>
            </a:r>
            <a:endParaRPr lang="en-US" dirty="0"/>
          </a:p>
        </p:txBody>
      </p:sp>
      <p:pic>
        <p:nvPicPr>
          <p:cNvPr id="10" name="Picture 13" descr="41 A Category Tree"/>
          <p:cNvPicPr>
            <a:picLocks noChangeAspect="1" noChangeArrowheads="1"/>
          </p:cNvPicPr>
          <p:nvPr/>
        </p:nvPicPr>
        <p:blipFill>
          <a:blip r:embed="rId2"/>
          <a:srcRect/>
          <a:stretch>
            <a:fillRect/>
          </a:stretch>
        </p:blipFill>
        <p:spPr bwMode="auto">
          <a:xfrm>
            <a:off x="886097" y="458334"/>
            <a:ext cx="7315200" cy="3976688"/>
          </a:xfrm>
          <a:prstGeom prst="rect">
            <a:avLst/>
          </a:prstGeom>
          <a:noFill/>
          <a:ln w="9525">
            <a:noFill/>
            <a:miter lim="800000"/>
            <a:headEnd/>
            <a:tailEnd/>
          </a:ln>
        </p:spPr>
      </p:pic>
      <p:sp>
        <p:nvSpPr>
          <p:cNvPr id="5" name="TextBox 4"/>
          <p:cNvSpPr txBox="1"/>
          <p:nvPr/>
        </p:nvSpPr>
        <p:spPr>
          <a:xfrm>
            <a:off x="3404688" y="859032"/>
            <a:ext cx="2278017" cy="707886"/>
          </a:xfrm>
          <a:prstGeom prst="rect">
            <a:avLst/>
          </a:prstGeom>
          <a:solidFill>
            <a:schemeClr val="bg1"/>
          </a:solidFill>
        </p:spPr>
        <p:txBody>
          <a:bodyPr wrap="square" rtlCol="0">
            <a:spAutoFit/>
          </a:bodyPr>
          <a:lstStyle/>
          <a:p>
            <a:pPr algn="ctr"/>
            <a:r>
              <a:rPr lang="en-US" sz="2000" b="1" dirty="0" smtClean="0"/>
              <a:t>School </a:t>
            </a:r>
          </a:p>
          <a:p>
            <a:pPr algn="ctr"/>
            <a:r>
              <a:rPr lang="en-US" sz="2000" b="1" dirty="0" smtClean="0"/>
              <a:t>Initiatives</a:t>
            </a:r>
            <a:endParaRPr lang="en-US" sz="2000" b="1" dirty="0"/>
          </a:p>
        </p:txBody>
      </p:sp>
      <p:sp>
        <p:nvSpPr>
          <p:cNvPr id="3" name="Rectangle 2"/>
          <p:cNvSpPr/>
          <p:nvPr/>
        </p:nvSpPr>
        <p:spPr>
          <a:xfrm>
            <a:off x="886095" y="3033487"/>
            <a:ext cx="7315202" cy="2148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6326051"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#4</a:t>
            </a:r>
            <a:endParaRPr lang="en-US" sz="1600" dirty="0">
              <a:solidFill>
                <a:schemeClr val="tx1">
                  <a:lumMod val="85000"/>
                  <a:lumOff val="15000"/>
                </a:schemeClr>
              </a:solidFill>
            </a:endParaRPr>
          </a:p>
        </p:txBody>
      </p:sp>
      <p:sp>
        <p:nvSpPr>
          <p:cNvPr id="8" name="Snip Single Corner Rectangle 7"/>
          <p:cNvSpPr/>
          <p:nvPr/>
        </p:nvSpPr>
        <p:spPr>
          <a:xfrm>
            <a:off x="4013925"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#3</a:t>
            </a:r>
            <a:endParaRPr lang="en-US" sz="1600" dirty="0">
              <a:solidFill>
                <a:schemeClr val="tx1">
                  <a:lumMod val="85000"/>
                  <a:lumOff val="15000"/>
                </a:schemeClr>
              </a:solidFill>
            </a:endParaRPr>
          </a:p>
        </p:txBody>
      </p:sp>
      <p:sp>
        <p:nvSpPr>
          <p:cNvPr id="6" name="Snip Single Corner Rectangle 5"/>
          <p:cNvSpPr/>
          <p:nvPr/>
        </p:nvSpPr>
        <p:spPr>
          <a:xfrm>
            <a:off x="1701799"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#1</a:t>
            </a:r>
            <a:endParaRPr lang="en-US" sz="1600" dirty="0">
              <a:solidFill>
                <a:schemeClr val="tx1">
                  <a:lumMod val="85000"/>
                  <a:lumOff val="15000"/>
                </a:schemeClr>
              </a:solidFill>
            </a:endParaRPr>
          </a:p>
        </p:txBody>
      </p:sp>
      <p:sp>
        <p:nvSpPr>
          <p:cNvPr id="7" name="Snip Single Corner Rectangle 6"/>
          <p:cNvSpPr/>
          <p:nvPr/>
        </p:nvSpPr>
        <p:spPr>
          <a:xfrm>
            <a:off x="1701799" y="4000046"/>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#2</a:t>
            </a:r>
            <a:endParaRPr lang="en-US" sz="1600" dirty="0">
              <a:solidFill>
                <a:schemeClr val="tx1">
                  <a:lumMod val="85000"/>
                  <a:lumOff val="15000"/>
                </a:schemeClr>
              </a:solidFill>
            </a:endParaRPr>
          </a:p>
        </p:txBody>
      </p:sp>
      <p:sp>
        <p:nvSpPr>
          <p:cNvPr id="11" name="Rectangle 10"/>
          <p:cNvSpPr/>
          <p:nvPr/>
        </p:nvSpPr>
        <p:spPr>
          <a:xfrm>
            <a:off x="1248228" y="2177143"/>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Category Title</a:t>
            </a:r>
            <a:endParaRPr lang="en-US" dirty="0">
              <a:solidFill>
                <a:schemeClr val="tx1">
                  <a:lumMod val="85000"/>
                  <a:lumOff val="15000"/>
                </a:schemeClr>
              </a:solidFill>
            </a:endParaRPr>
          </a:p>
        </p:txBody>
      </p:sp>
      <p:sp>
        <p:nvSpPr>
          <p:cNvPr id="12" name="Rectangle 11"/>
          <p:cNvSpPr/>
          <p:nvPr/>
        </p:nvSpPr>
        <p:spPr>
          <a:xfrm>
            <a:off x="3556724" y="2168978"/>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Category Title</a:t>
            </a:r>
            <a:endParaRPr lang="en-US" dirty="0">
              <a:solidFill>
                <a:schemeClr val="tx1">
                  <a:lumMod val="85000"/>
                  <a:lumOff val="15000"/>
                </a:schemeClr>
              </a:solidFill>
            </a:endParaRPr>
          </a:p>
        </p:txBody>
      </p:sp>
      <p:sp>
        <p:nvSpPr>
          <p:cNvPr id="13" name="Rectangle 12"/>
          <p:cNvSpPr/>
          <p:nvPr/>
        </p:nvSpPr>
        <p:spPr>
          <a:xfrm>
            <a:off x="5865220" y="2177143"/>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Category Title</a:t>
            </a:r>
            <a:endParaRPr lang="en-US" dirty="0">
              <a:solidFill>
                <a:schemeClr val="tx1">
                  <a:lumMod val="85000"/>
                  <a:lumOff val="15000"/>
                </a:schemeClr>
              </a:solidFill>
            </a:endParaRPr>
          </a:p>
        </p:txBody>
      </p:sp>
    </p:spTree>
    <p:extLst>
      <p:ext uri="{BB962C8B-B14F-4D97-AF65-F5344CB8AC3E}">
        <p14:creationId xmlns:p14="http://schemas.microsoft.com/office/powerpoint/2010/main" val="11195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smtClean="0"/>
              <a:t>Multi-Flow Map</a:t>
            </a:r>
            <a:endParaRPr lang="en-US" dirty="0"/>
          </a:p>
        </p:txBody>
      </p:sp>
      <p:grpSp>
        <p:nvGrpSpPr>
          <p:cNvPr id="21" name="Group 20"/>
          <p:cNvGrpSpPr/>
          <p:nvPr/>
        </p:nvGrpSpPr>
        <p:grpSpPr>
          <a:xfrm>
            <a:off x="685800" y="457200"/>
            <a:ext cx="8001000" cy="4724399"/>
            <a:chOff x="685800" y="457200"/>
            <a:chExt cx="8001000" cy="4724399"/>
          </a:xfrm>
        </p:grpSpPr>
        <p:sp>
          <p:nvSpPr>
            <p:cNvPr id="4" name="Title 1"/>
            <p:cNvSpPr txBox="1">
              <a:spLocks/>
            </p:cNvSpPr>
            <p:nvPr/>
          </p:nvSpPr>
          <p:spPr>
            <a:xfrm>
              <a:off x="685800" y="457200"/>
              <a:ext cx="8001000" cy="4724399"/>
            </a:xfrm>
            <a:prstGeom prst="rect">
              <a:avLst/>
            </a:prstGeom>
            <a:solidFill>
              <a:schemeClr val="bg1"/>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sp>
          <p:nvSpPr>
            <p:cNvPr id="5" name="Rectangle 4"/>
            <p:cNvSpPr/>
            <p:nvPr/>
          </p:nvSpPr>
          <p:spPr>
            <a:xfrm>
              <a:off x="3657600" y="2057400"/>
              <a:ext cx="1600200" cy="1524000"/>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Implement Initiative #1</a:t>
              </a:r>
              <a:endParaRPr lang="en-US" sz="2000" b="1" dirty="0">
                <a:solidFill>
                  <a:schemeClr val="tx1"/>
                </a:solidFill>
              </a:endParaRPr>
            </a:p>
          </p:txBody>
        </p:sp>
        <p:cxnSp>
          <p:nvCxnSpPr>
            <p:cNvPr id="6" name="Straight Arrow Connector 5"/>
            <p:cNvCxnSpPr/>
            <p:nvPr/>
          </p:nvCxnSpPr>
          <p:spPr>
            <a:xfrm>
              <a:off x="2667000" y="1752600"/>
              <a:ext cx="990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590800" y="3276600"/>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67000" y="28194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257800" y="1905000"/>
              <a:ext cx="1143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257800" y="2819400"/>
              <a:ext cx="1143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57800" y="3200400"/>
              <a:ext cx="1219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47800" y="1143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447800" y="2293257"/>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7000" y="3443514"/>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477000" y="2286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77000" y="1143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40543" y="3443514"/>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447800" y="653143"/>
              <a:ext cx="1211943" cy="400110"/>
            </a:xfrm>
            <a:prstGeom prst="rect">
              <a:avLst/>
            </a:prstGeom>
            <a:noFill/>
          </p:spPr>
          <p:txBody>
            <a:bodyPr wrap="square" rtlCol="0">
              <a:spAutoFit/>
            </a:bodyPr>
            <a:lstStyle/>
            <a:p>
              <a:pPr algn="ctr"/>
              <a:r>
                <a:rPr lang="en-US" sz="2000" b="1" dirty="0" smtClean="0"/>
                <a:t>Causes</a:t>
              </a:r>
            </a:p>
          </p:txBody>
        </p:sp>
        <p:sp>
          <p:nvSpPr>
            <p:cNvPr id="20" name="TextBox 19"/>
            <p:cNvSpPr txBox="1"/>
            <p:nvPr/>
          </p:nvSpPr>
          <p:spPr>
            <a:xfrm>
              <a:off x="6480627" y="656522"/>
              <a:ext cx="1211943" cy="400110"/>
            </a:xfrm>
            <a:prstGeom prst="rect">
              <a:avLst/>
            </a:prstGeom>
            <a:noFill/>
          </p:spPr>
          <p:txBody>
            <a:bodyPr wrap="square" rtlCol="0">
              <a:spAutoFit/>
            </a:bodyPr>
            <a:lstStyle/>
            <a:p>
              <a:pPr algn="ctr"/>
              <a:r>
                <a:rPr lang="en-US" sz="2000" b="1" dirty="0" smtClean="0"/>
                <a:t>Effects</a:t>
              </a:r>
            </a:p>
          </p:txBody>
        </p:sp>
      </p:grpSp>
    </p:spTree>
    <p:extLst>
      <p:ext uri="{BB962C8B-B14F-4D97-AF65-F5344CB8AC3E}">
        <p14:creationId xmlns:p14="http://schemas.microsoft.com/office/powerpoint/2010/main" val="6196364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smtClean="0"/>
              <a:t>Bridge Map</a:t>
            </a:r>
            <a:endParaRPr lang="en-US" dirty="0"/>
          </a:p>
        </p:txBody>
      </p:sp>
      <p:pic>
        <p:nvPicPr>
          <p:cNvPr id="4" name="Picture 5" descr="65 A Bridge Map"/>
          <p:cNvPicPr>
            <a:picLocks noChangeAspect="1" noChangeArrowheads="1"/>
          </p:cNvPicPr>
          <p:nvPr/>
        </p:nvPicPr>
        <p:blipFill rotWithShape="1">
          <a:blip r:embed="rId2"/>
          <a:srcRect l="1229" r="410"/>
          <a:stretch/>
        </p:blipFill>
        <p:spPr bwMode="auto">
          <a:xfrm>
            <a:off x="0" y="1826434"/>
            <a:ext cx="9144000" cy="2336800"/>
          </a:xfrm>
          <a:prstGeom prst="rect">
            <a:avLst/>
          </a:prstGeom>
          <a:noFill/>
          <a:ln w="9525">
            <a:noFill/>
            <a:miter lim="800000"/>
            <a:headEnd/>
            <a:tailEnd/>
          </a:ln>
        </p:spPr>
      </p:pic>
      <p:sp>
        <p:nvSpPr>
          <p:cNvPr id="5" name="TextBox 4"/>
          <p:cNvSpPr txBox="1"/>
          <p:nvPr/>
        </p:nvSpPr>
        <p:spPr>
          <a:xfrm>
            <a:off x="159025" y="2166732"/>
            <a:ext cx="2802835" cy="369332"/>
          </a:xfrm>
          <a:prstGeom prst="rect">
            <a:avLst/>
          </a:prstGeom>
          <a:noFill/>
        </p:spPr>
        <p:txBody>
          <a:bodyPr wrap="square" rtlCol="0">
            <a:spAutoFit/>
          </a:bodyPr>
          <a:lstStyle/>
          <a:p>
            <a:r>
              <a:rPr lang="en-US" dirty="0">
                <a:solidFill>
                  <a:srgbClr val="C00000"/>
                </a:solidFill>
              </a:rPr>
              <a:t>h</a:t>
            </a:r>
            <a:r>
              <a:rPr lang="en-US" dirty="0" smtClean="0">
                <a:solidFill>
                  <a:srgbClr val="C00000"/>
                </a:solidFill>
              </a:rPr>
              <a:t>as the primary purpose of</a:t>
            </a:r>
            <a:endParaRPr lang="en-US" dirty="0">
              <a:solidFill>
                <a:srgbClr val="C00000"/>
              </a:solidFill>
            </a:endParaRPr>
          </a:p>
        </p:txBody>
      </p:sp>
      <p:sp>
        <p:nvSpPr>
          <p:cNvPr id="7" name="Rectangle 6"/>
          <p:cNvSpPr/>
          <p:nvPr/>
        </p:nvSpPr>
        <p:spPr>
          <a:xfrm>
            <a:off x="0" y="834890"/>
            <a:ext cx="914400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4246217" y="1278519"/>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#1</a:t>
            </a:r>
            <a:endParaRPr lang="en-US" sz="1600" dirty="0">
              <a:solidFill>
                <a:schemeClr val="tx1">
                  <a:lumMod val="85000"/>
                  <a:lumOff val="15000"/>
                </a:schemeClr>
              </a:solidFill>
            </a:endParaRPr>
          </a:p>
        </p:txBody>
      </p:sp>
      <p:sp>
        <p:nvSpPr>
          <p:cNvPr id="8" name="Snip Single Corner Rectangle 7"/>
          <p:cNvSpPr/>
          <p:nvPr/>
        </p:nvSpPr>
        <p:spPr>
          <a:xfrm>
            <a:off x="7208077" y="1278519"/>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#2</a:t>
            </a:r>
            <a:endParaRPr lang="en-US" sz="1600" dirty="0">
              <a:solidFill>
                <a:schemeClr val="tx1">
                  <a:lumMod val="85000"/>
                  <a:lumOff val="15000"/>
                </a:schemeClr>
              </a:solidFill>
            </a:endParaRPr>
          </a:p>
        </p:txBody>
      </p:sp>
      <p:sp>
        <p:nvSpPr>
          <p:cNvPr id="11" name="Rectangle 10"/>
          <p:cNvSpPr/>
          <p:nvPr/>
        </p:nvSpPr>
        <p:spPr>
          <a:xfrm>
            <a:off x="0" y="3578084"/>
            <a:ext cx="914400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3962716" y="3669748"/>
            <a:ext cx="1642955" cy="493486"/>
          </a:xfrm>
          <a:prstGeom prst="snip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85000"/>
                    <a:lumOff val="15000"/>
                  </a:schemeClr>
                </a:solidFill>
              </a:rPr>
              <a:t>Purpose</a:t>
            </a:r>
            <a:endParaRPr lang="en-US" sz="1600" dirty="0">
              <a:solidFill>
                <a:schemeClr val="tx1">
                  <a:lumMod val="85000"/>
                  <a:lumOff val="15000"/>
                </a:schemeClr>
              </a:solidFill>
            </a:endParaRPr>
          </a:p>
        </p:txBody>
      </p:sp>
      <p:sp>
        <p:nvSpPr>
          <p:cNvPr id="10" name="Snip Single Corner Rectangle 9"/>
          <p:cNvSpPr/>
          <p:nvPr/>
        </p:nvSpPr>
        <p:spPr>
          <a:xfrm>
            <a:off x="6841589" y="3638668"/>
            <a:ext cx="1686185" cy="493486"/>
          </a:xfrm>
          <a:prstGeom prst="snip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lumMod val="85000"/>
                    <a:lumOff val="15000"/>
                  </a:schemeClr>
                </a:solidFill>
              </a:rPr>
              <a:t>Purpose</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20130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 will</a:t>
            </a:r>
            <a:r>
              <a:rPr lang="en-US" dirty="0"/>
              <a:t> </a:t>
            </a:r>
            <a:r>
              <a:rPr lang="en-US" b="1" i="1" dirty="0"/>
              <a:t>explore</a:t>
            </a:r>
            <a:r>
              <a:rPr lang="en-US" dirty="0"/>
              <a:t> </a:t>
            </a:r>
            <a:r>
              <a:rPr lang="en-US" b="1" dirty="0"/>
              <a:t>sheltered instruction techniques and strategies </a:t>
            </a:r>
            <a:r>
              <a:rPr lang="en-US" dirty="0"/>
              <a:t>to make content comprehensible for my ELLs.</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 will</a:t>
            </a:r>
            <a:r>
              <a:rPr lang="en-US" dirty="0"/>
              <a:t> </a:t>
            </a:r>
            <a:r>
              <a:rPr lang="en-US" b="1" i="1" dirty="0"/>
              <a:t>share</a:t>
            </a:r>
            <a:r>
              <a:rPr lang="en-US" dirty="0"/>
              <a:t> different ideas on </a:t>
            </a:r>
            <a:r>
              <a:rPr lang="en-US" b="1" dirty="0"/>
              <a:t>how to implement sheltered instruction</a:t>
            </a:r>
            <a:r>
              <a:rPr lang="en-US" dirty="0"/>
              <a:t> strategies in my classroom.</a:t>
            </a:r>
          </a:p>
        </p:txBody>
      </p:sp>
    </p:spTree>
    <p:extLst>
      <p:ext uri="{BB962C8B-B14F-4D97-AF65-F5344CB8AC3E}">
        <p14:creationId xmlns:p14="http://schemas.microsoft.com/office/powerpoint/2010/main" val="12370187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smtClean="0"/>
              <a:t>Flow Map</a:t>
            </a:r>
            <a:endParaRPr lang="en-US" dirty="0"/>
          </a:p>
        </p:txBody>
      </p:sp>
      <p:pic>
        <p:nvPicPr>
          <p:cNvPr id="4" name="Picture 3"/>
          <p:cNvPicPr/>
          <p:nvPr/>
        </p:nvPicPr>
        <p:blipFill>
          <a:blip r:embed="rId2"/>
          <a:srcRect l="35256" t="38041" r="21667" b="25171"/>
          <a:stretch>
            <a:fillRect/>
          </a:stretch>
        </p:blipFill>
        <p:spPr bwMode="auto">
          <a:xfrm>
            <a:off x="2209800" y="831954"/>
            <a:ext cx="6096000" cy="4038600"/>
          </a:xfrm>
          <a:prstGeom prst="rect">
            <a:avLst/>
          </a:prstGeom>
          <a:noFill/>
          <a:ln w="9525">
            <a:noFill/>
            <a:miter lim="800000"/>
            <a:headEnd/>
            <a:tailEnd/>
          </a:ln>
        </p:spPr>
      </p:pic>
      <p:sp>
        <p:nvSpPr>
          <p:cNvPr id="5" name="Snip Single Corner Rectangle 4"/>
          <p:cNvSpPr/>
          <p:nvPr/>
        </p:nvSpPr>
        <p:spPr>
          <a:xfrm rot="19775222">
            <a:off x="756142" y="820957"/>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Initiative #1</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670015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what?</a:t>
            </a:r>
            <a:endParaRPr lang="en-US" dirty="0"/>
          </a:p>
        </p:txBody>
      </p:sp>
      <p:sp>
        <p:nvSpPr>
          <p:cNvPr id="5" name="Text Placeholder 4"/>
          <p:cNvSpPr>
            <a:spLocks noGrp="1"/>
          </p:cNvSpPr>
          <p:nvPr>
            <p:ph type="body" idx="1"/>
          </p:nvPr>
        </p:nvSpPr>
        <p:spPr/>
        <p:txBody>
          <a:bodyPr/>
          <a:lstStyle/>
          <a:p>
            <a:r>
              <a:rPr lang="en-US" dirty="0" smtClean="0"/>
              <a:t>Next Steps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56" y="311369"/>
            <a:ext cx="4210087" cy="2535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256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Tickets Out</a:t>
            </a:r>
          </a:p>
        </p:txBody>
      </p:sp>
      <p:sp>
        <p:nvSpPr>
          <p:cNvPr id="3" name="Content Placeholder 2"/>
          <p:cNvSpPr>
            <a:spLocks noGrp="1"/>
          </p:cNvSpPr>
          <p:nvPr>
            <p:ph idx="1"/>
          </p:nvPr>
        </p:nvSpPr>
        <p:spPr/>
        <p:txBody>
          <a:bodyPr>
            <a:normAutofit/>
          </a:bodyPr>
          <a:lstStyle/>
          <a:p>
            <a:r>
              <a:rPr lang="en-US" sz="3600" dirty="0"/>
              <a:t> I used to think…</a:t>
            </a:r>
          </a:p>
          <a:p>
            <a:r>
              <a:rPr lang="en-US" sz="3600" dirty="0"/>
              <a:t> But now I know…</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9126606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7217846" cy="2677648"/>
          </a:xfrm>
        </p:spPr>
        <p:txBody>
          <a:bodyPr/>
          <a:lstStyle/>
          <a:p>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 for your participation in the </a:t>
            </a:r>
            <a:b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ELL Leadership Academy!</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175866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Three-Step Interview</a:t>
            </a:r>
          </a:p>
        </p:txBody>
      </p:sp>
      <p:sp>
        <p:nvSpPr>
          <p:cNvPr id="3" name="Text Placeholder 2"/>
          <p:cNvSpPr>
            <a:spLocks noGrp="1"/>
          </p:cNvSpPr>
          <p:nvPr>
            <p:ph idx="1"/>
          </p:nvPr>
        </p:nvSpPr>
        <p:spPr>
          <a:xfrm>
            <a:off x="1105992" y="1155484"/>
            <a:ext cx="7760949" cy="3926508"/>
          </a:xfrm>
        </p:spPr>
        <p:txBody>
          <a:bodyPr>
            <a:normAutofit fontScale="92500" lnSpcReduction="10000"/>
          </a:bodyPr>
          <a:lstStyle/>
          <a:p>
            <a:r>
              <a:rPr lang="en-US" sz="3100" cap="none" dirty="0">
                <a:solidFill>
                  <a:schemeClr val="tx1"/>
                </a:solidFill>
              </a:rPr>
              <a:t>Stand up when you can complete one of these sentences:</a:t>
            </a:r>
          </a:p>
          <a:p>
            <a:pPr lvl="1"/>
            <a:endParaRPr lang="en-US" sz="2100" dirty="0">
              <a:solidFill>
                <a:schemeClr val="tx1"/>
              </a:solidFill>
            </a:endParaRPr>
          </a:p>
          <a:p>
            <a:pPr marL="800100" lvl="1" indent="-342900">
              <a:buFont typeface="Wingdings" panose="05000000000000000000" pitchFamily="2" charset="2"/>
              <a:buChar char="§"/>
            </a:pPr>
            <a:r>
              <a:rPr lang="en-US" sz="2800" dirty="0">
                <a:solidFill>
                  <a:schemeClr val="tx1"/>
                </a:solidFill>
              </a:rPr>
              <a:t>Teaching ELLs is so difficult because… </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teaching ELLs is…</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instructing ELLs is… What I have done to overcome this challenge is…</a:t>
            </a:r>
          </a:p>
          <a:p>
            <a:endParaRPr lang="en-US" sz="2100" cap="none" dirty="0">
              <a:solidFill>
                <a:schemeClr val="tx1"/>
              </a:solidFill>
            </a:endParaRPr>
          </a:p>
          <a:p>
            <a:endParaRPr lang="en-US" sz="2100" cap="none" dirty="0">
              <a:solidFill>
                <a:schemeClr val="tx1"/>
              </a:solidFill>
            </a:endParaRPr>
          </a:p>
          <a:p>
            <a:endParaRPr lang="en-US" cap="none" dirty="0">
              <a:solidFill>
                <a:schemeClr val="tx1"/>
              </a:solidFill>
            </a:endParaRPr>
          </a:p>
        </p:txBody>
      </p:sp>
      <p:sp>
        <p:nvSpPr>
          <p:cNvPr id="4" name="Rectangle 3"/>
          <p:cNvSpPr/>
          <p:nvPr/>
        </p:nvSpPr>
        <p:spPr>
          <a:xfrm rot="19860000">
            <a:off x="214333" y="2175371"/>
            <a:ext cx="1181734"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Beginner</a:t>
            </a:r>
          </a:p>
        </p:txBody>
      </p:sp>
      <p:sp>
        <p:nvSpPr>
          <p:cNvPr id="5" name="Rectangle 4"/>
          <p:cNvSpPr/>
          <p:nvPr/>
        </p:nvSpPr>
        <p:spPr>
          <a:xfrm rot="19860000">
            <a:off x="130920" y="2916489"/>
            <a:ext cx="1606530"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Intermediate</a:t>
            </a:r>
          </a:p>
        </p:txBody>
      </p:sp>
      <p:sp>
        <p:nvSpPr>
          <p:cNvPr id="6" name="Rectangle 5"/>
          <p:cNvSpPr/>
          <p:nvPr/>
        </p:nvSpPr>
        <p:spPr>
          <a:xfrm rot="19860000">
            <a:off x="163839" y="3818464"/>
            <a:ext cx="1282723"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Advanced</a:t>
            </a:r>
          </a:p>
        </p:txBody>
      </p:sp>
    </p:spTree>
    <p:extLst>
      <p:ext uri="{BB962C8B-B14F-4D97-AF65-F5344CB8AC3E}">
        <p14:creationId xmlns:p14="http://schemas.microsoft.com/office/powerpoint/2010/main" val="7850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1580</TotalTime>
  <Words>2228</Words>
  <Application>Microsoft Macintosh PowerPoint</Application>
  <PresentationFormat>On-screen Show (4:3)</PresentationFormat>
  <Paragraphs>430</Paragraphs>
  <Slides>83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83</vt:i4>
      </vt:variant>
    </vt:vector>
  </HeadingPairs>
  <TitlesOfParts>
    <vt:vector size="96" baseType="lpstr">
      <vt:lpstr>Calibri</vt:lpstr>
      <vt:lpstr>Century Gothic</vt:lpstr>
      <vt:lpstr>Georgia</vt:lpstr>
      <vt:lpstr>Impact</vt:lpstr>
      <vt:lpstr>ＭＳ Ｐゴシック</vt:lpstr>
      <vt:lpstr>ＭＳ Ｐ明朝</vt:lpstr>
      <vt:lpstr>Times New Roman</vt:lpstr>
      <vt:lpstr>Verdana</vt:lpstr>
      <vt:lpstr>Wingdings</vt:lpstr>
      <vt:lpstr>Wingdings 2</vt:lpstr>
      <vt:lpstr>Wingdings 3</vt:lpstr>
      <vt:lpstr>Arial</vt:lpstr>
      <vt:lpstr>NewsPrint</vt:lpstr>
      <vt:lpstr>ELL Leadership Academy</vt:lpstr>
      <vt:lpstr>Professional Learning Essential Agreements</vt:lpstr>
      <vt:lpstr>AGENDA</vt:lpstr>
      <vt:lpstr>Edmodo assignment</vt:lpstr>
      <vt:lpstr>Edmodo Code: bmnrkb</vt:lpstr>
      <vt:lpstr>Sheltered instruction</vt:lpstr>
      <vt:lpstr>Make an Appointment</vt:lpstr>
      <vt:lpstr>Session Objectives</vt:lpstr>
      <vt:lpstr>Three-Step Interview</vt:lpstr>
      <vt:lpstr>What are the two goals of Sheltered Instruction?</vt:lpstr>
      <vt:lpstr>Content and language objectives</vt:lpstr>
      <vt:lpstr>Anticipation Guide</vt:lpstr>
      <vt:lpstr>Round Table</vt:lpstr>
      <vt:lpstr>The What and the How</vt:lpstr>
      <vt:lpstr>Content Objective - Sample</vt:lpstr>
      <vt:lpstr>Writing Content Objectives</vt:lpstr>
      <vt:lpstr>Language Objective - Sample</vt:lpstr>
      <vt:lpstr>Writing Language Objectives</vt:lpstr>
      <vt:lpstr>Key Points to Remember</vt:lpstr>
      <vt:lpstr>Provide Feedback</vt:lpstr>
      <vt:lpstr>PowerPoint Presentation</vt:lpstr>
      <vt:lpstr>Provide Feedback</vt:lpstr>
      <vt:lpstr>Provide Feedback</vt:lpstr>
      <vt:lpstr>Provide Feedback</vt:lpstr>
      <vt:lpstr>PowerPoint Presentation</vt:lpstr>
      <vt:lpstr>PowerPoint Presentation</vt:lpstr>
      <vt:lpstr>Speaking in complete sentences</vt:lpstr>
      <vt:lpstr>1-2-4-ALL</vt:lpstr>
      <vt:lpstr>Share Your Answers</vt:lpstr>
      <vt:lpstr>Use of Complete Sentences</vt:lpstr>
      <vt:lpstr>Use of Complete Sentences</vt:lpstr>
      <vt:lpstr>Use of Complete Sentences</vt:lpstr>
      <vt:lpstr>Your Turn! Gallery Walk!</vt:lpstr>
      <vt:lpstr>PowerPoint Presentation</vt:lpstr>
      <vt:lpstr>RANDOMIZATION TECHNIQUES</vt:lpstr>
      <vt:lpstr>Randomization Techniques</vt:lpstr>
      <vt:lpstr>Randomization Techniques</vt:lpstr>
      <vt:lpstr>Randomization Techniques</vt:lpstr>
      <vt:lpstr>PowerPoint Presentation</vt:lpstr>
      <vt:lpstr>Total response signals</vt:lpstr>
      <vt:lpstr>PowerPoint Presentation</vt:lpstr>
      <vt:lpstr>PowerPoint Presentation</vt:lpstr>
      <vt:lpstr>Find the Fib!</vt:lpstr>
      <vt:lpstr>Let’s Play!</vt:lpstr>
      <vt:lpstr>PowerPoint Presentation</vt:lpstr>
      <vt:lpstr>Let’s Play!</vt:lpstr>
      <vt:lpstr>PowerPoint Presentation</vt:lpstr>
      <vt:lpstr>Developing academic vocabulary</vt:lpstr>
      <vt:lpstr>PowerPoint Presentation</vt:lpstr>
      <vt:lpstr>PowerPoint Presentation</vt:lpstr>
      <vt:lpstr>PowerPoint Presentation</vt:lpstr>
      <vt:lpstr>Would this help?</vt:lpstr>
      <vt:lpstr>How about this?</vt:lpstr>
      <vt:lpstr>PowerPoint Presentation</vt:lpstr>
      <vt:lpstr>PowerPoint Presentation</vt:lpstr>
      <vt:lpstr>PowerPoint Presentation</vt:lpstr>
      <vt:lpstr>PowerPoint Presentation</vt:lpstr>
      <vt:lpstr>Vocabulary Gallery</vt:lpstr>
      <vt:lpstr>PowerPoint Presentation</vt:lpstr>
      <vt:lpstr>Structured reading  and writing activities</vt:lpstr>
      <vt:lpstr>Structured Language Activities</vt:lpstr>
      <vt:lpstr>SQP2RS</vt:lpstr>
      <vt:lpstr>PowerPoint Presentation</vt:lpstr>
      <vt:lpstr>PowerPoint Presentation</vt:lpstr>
      <vt:lpstr>PowerPoint Presentation</vt:lpstr>
      <vt:lpstr>PowerPoint Presentation</vt:lpstr>
      <vt:lpstr>Go to your 3 o’clock</vt:lpstr>
      <vt:lpstr>PowerPoint Presentation</vt:lpstr>
      <vt:lpstr>Structured conversations</vt:lpstr>
      <vt:lpstr>Structured Conversations</vt:lpstr>
      <vt:lpstr>PowerPoint Presentation</vt:lpstr>
      <vt:lpstr>Session Objectives</vt:lpstr>
      <vt:lpstr>PlANNING FOR SUCCESS</vt:lpstr>
      <vt:lpstr>Struggling School Temptation</vt:lpstr>
      <vt:lpstr>What are Thinking Maps?</vt:lpstr>
      <vt:lpstr>Circle Map</vt:lpstr>
      <vt:lpstr>Tree Map</vt:lpstr>
      <vt:lpstr>Multi-Flow Map</vt:lpstr>
      <vt:lpstr>Bridge Map</vt:lpstr>
      <vt:lpstr>Flow Map</vt:lpstr>
      <vt:lpstr>Now what?</vt:lpstr>
      <vt:lpstr>Tickets Out</vt:lpstr>
      <vt:lpstr>Thank you for your participation in the  ELL Leadership Academy!</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Karina E. Zuno-Chapa</cp:lastModifiedBy>
  <cp:revision>98</cp:revision>
  <dcterms:created xsi:type="dcterms:W3CDTF">2016-11-01T01:49:00Z</dcterms:created>
  <dcterms:modified xsi:type="dcterms:W3CDTF">2017-05-16T03:23:05Z</dcterms:modified>
</cp:coreProperties>
</file>